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796" r:id="rId4"/>
    <p:sldId id="258" r:id="rId5"/>
    <p:sldId id="259" r:id="rId6"/>
    <p:sldId id="257" r:id="rId7"/>
    <p:sldId id="266" r:id="rId8"/>
    <p:sldId id="275" r:id="rId9"/>
    <p:sldId id="276" r:id="rId10"/>
    <p:sldId id="270" r:id="rId11"/>
    <p:sldId id="2798" r:id="rId12"/>
    <p:sldId id="2799" r:id="rId13"/>
    <p:sldId id="2800" r:id="rId14"/>
    <p:sldId id="2801" r:id="rId15"/>
    <p:sldId id="2802" r:id="rId16"/>
    <p:sldId id="2795"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DB174C-FC83-6D1D-B64C-6B3DE377AF05}"/>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51C2BC42-BEA7-8B32-36FB-2117ACF76A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E054FAE1-F88C-CF80-B7BD-546C6DE16A10}"/>
              </a:ext>
            </a:extLst>
          </p:cNvPr>
          <p:cNvSpPr>
            <a:spLocks noGrp="1"/>
          </p:cNvSpPr>
          <p:nvPr>
            <p:ph type="dt" sz="half" idx="10"/>
          </p:nvPr>
        </p:nvSpPr>
        <p:spPr/>
        <p:txBody>
          <a:bodyPr/>
          <a:lstStyle/>
          <a:p>
            <a:fld id="{DB8334CE-2EBA-4787-93A9-C7510E925D29}" type="datetimeFigureOut">
              <a:rPr lang="ru-RU" smtClean="0"/>
              <a:t>18.02.2025</a:t>
            </a:fld>
            <a:endParaRPr lang="ru-RU"/>
          </a:p>
        </p:txBody>
      </p:sp>
      <p:sp>
        <p:nvSpPr>
          <p:cNvPr id="5" name="Нижний колонтитул 4">
            <a:extLst>
              <a:ext uri="{FF2B5EF4-FFF2-40B4-BE49-F238E27FC236}">
                <a16:creationId xmlns:a16="http://schemas.microsoft.com/office/drawing/2014/main" id="{5029AA1E-092D-DB7E-F829-EEF5959945D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80CFAA2-C81D-38F1-75B9-7E2C8644EA3D}"/>
              </a:ext>
            </a:extLst>
          </p:cNvPr>
          <p:cNvSpPr>
            <a:spLocks noGrp="1"/>
          </p:cNvSpPr>
          <p:nvPr>
            <p:ph type="sldNum" sz="quarter" idx="12"/>
          </p:nvPr>
        </p:nvSpPr>
        <p:spPr/>
        <p:txBody>
          <a:bodyPr/>
          <a:lstStyle/>
          <a:p>
            <a:fld id="{0493EC8A-719C-46C1-A5C2-B57C679CAD5F}" type="slidenum">
              <a:rPr lang="ru-RU" smtClean="0"/>
              <a:t>‹#›</a:t>
            </a:fld>
            <a:endParaRPr lang="ru-RU"/>
          </a:p>
        </p:txBody>
      </p:sp>
    </p:spTree>
    <p:extLst>
      <p:ext uri="{BB962C8B-B14F-4D97-AF65-F5344CB8AC3E}">
        <p14:creationId xmlns:p14="http://schemas.microsoft.com/office/powerpoint/2010/main" val="2475022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2CA785-5319-CCB9-B107-782781703E1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F1457BC0-A704-34ED-9ED7-F32435097E32}"/>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C227FFE-3CBE-B28D-270C-6F3E3BFDEAE2}"/>
              </a:ext>
            </a:extLst>
          </p:cNvPr>
          <p:cNvSpPr>
            <a:spLocks noGrp="1"/>
          </p:cNvSpPr>
          <p:nvPr>
            <p:ph type="dt" sz="half" idx="10"/>
          </p:nvPr>
        </p:nvSpPr>
        <p:spPr/>
        <p:txBody>
          <a:bodyPr/>
          <a:lstStyle/>
          <a:p>
            <a:fld id="{DB8334CE-2EBA-4787-93A9-C7510E925D29}" type="datetimeFigureOut">
              <a:rPr lang="ru-RU" smtClean="0"/>
              <a:t>18.02.2025</a:t>
            </a:fld>
            <a:endParaRPr lang="ru-RU"/>
          </a:p>
        </p:txBody>
      </p:sp>
      <p:sp>
        <p:nvSpPr>
          <p:cNvPr id="5" name="Нижний колонтитул 4">
            <a:extLst>
              <a:ext uri="{FF2B5EF4-FFF2-40B4-BE49-F238E27FC236}">
                <a16:creationId xmlns:a16="http://schemas.microsoft.com/office/drawing/2014/main" id="{4E8BC16D-143E-F1B4-4E49-CDC1E1EE477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0FCDC7A-1D03-3913-3762-9FCB27525C08}"/>
              </a:ext>
            </a:extLst>
          </p:cNvPr>
          <p:cNvSpPr>
            <a:spLocks noGrp="1"/>
          </p:cNvSpPr>
          <p:nvPr>
            <p:ph type="sldNum" sz="quarter" idx="12"/>
          </p:nvPr>
        </p:nvSpPr>
        <p:spPr/>
        <p:txBody>
          <a:bodyPr/>
          <a:lstStyle/>
          <a:p>
            <a:fld id="{0493EC8A-719C-46C1-A5C2-B57C679CAD5F}" type="slidenum">
              <a:rPr lang="ru-RU" smtClean="0"/>
              <a:t>‹#›</a:t>
            </a:fld>
            <a:endParaRPr lang="ru-RU"/>
          </a:p>
        </p:txBody>
      </p:sp>
    </p:spTree>
    <p:extLst>
      <p:ext uri="{BB962C8B-B14F-4D97-AF65-F5344CB8AC3E}">
        <p14:creationId xmlns:p14="http://schemas.microsoft.com/office/powerpoint/2010/main" val="3499633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B18466A2-A251-84DC-DB1F-B52AD19508D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E6DB40AF-F150-6D1A-476E-EF5BF7628D0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BBB9E88-F76D-67A9-5C10-C285FFAE8784}"/>
              </a:ext>
            </a:extLst>
          </p:cNvPr>
          <p:cNvSpPr>
            <a:spLocks noGrp="1"/>
          </p:cNvSpPr>
          <p:nvPr>
            <p:ph type="dt" sz="half" idx="10"/>
          </p:nvPr>
        </p:nvSpPr>
        <p:spPr/>
        <p:txBody>
          <a:bodyPr/>
          <a:lstStyle/>
          <a:p>
            <a:fld id="{DB8334CE-2EBA-4787-93A9-C7510E925D29}" type="datetimeFigureOut">
              <a:rPr lang="ru-RU" smtClean="0"/>
              <a:t>18.02.2025</a:t>
            </a:fld>
            <a:endParaRPr lang="ru-RU"/>
          </a:p>
        </p:txBody>
      </p:sp>
      <p:sp>
        <p:nvSpPr>
          <p:cNvPr id="5" name="Нижний колонтитул 4">
            <a:extLst>
              <a:ext uri="{FF2B5EF4-FFF2-40B4-BE49-F238E27FC236}">
                <a16:creationId xmlns:a16="http://schemas.microsoft.com/office/drawing/2014/main" id="{1162C754-6790-A0DA-3037-E764FDE028D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AB64583-5370-ABD7-8FDD-87D301266495}"/>
              </a:ext>
            </a:extLst>
          </p:cNvPr>
          <p:cNvSpPr>
            <a:spLocks noGrp="1"/>
          </p:cNvSpPr>
          <p:nvPr>
            <p:ph type="sldNum" sz="quarter" idx="12"/>
          </p:nvPr>
        </p:nvSpPr>
        <p:spPr/>
        <p:txBody>
          <a:bodyPr/>
          <a:lstStyle/>
          <a:p>
            <a:fld id="{0493EC8A-719C-46C1-A5C2-B57C679CAD5F}" type="slidenum">
              <a:rPr lang="ru-RU" smtClean="0"/>
              <a:t>‹#›</a:t>
            </a:fld>
            <a:endParaRPr lang="ru-RU"/>
          </a:p>
        </p:txBody>
      </p:sp>
    </p:spTree>
    <p:extLst>
      <p:ext uri="{BB962C8B-B14F-4D97-AF65-F5344CB8AC3E}">
        <p14:creationId xmlns:p14="http://schemas.microsoft.com/office/powerpoint/2010/main" val="3616383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31140" indent="0" algn="ctr">
              <a:buNone/>
              <a:defRPr>
                <a:solidFill>
                  <a:schemeClr val="tx1">
                    <a:tint val="75000"/>
                  </a:schemeClr>
                </a:solidFill>
              </a:defRPr>
            </a:lvl2pPr>
            <a:lvl3pPr marL="862279" indent="0" algn="ctr">
              <a:buNone/>
              <a:defRPr>
                <a:solidFill>
                  <a:schemeClr val="tx1">
                    <a:tint val="75000"/>
                  </a:schemeClr>
                </a:solidFill>
              </a:defRPr>
            </a:lvl3pPr>
            <a:lvl4pPr marL="1293419" indent="0" algn="ctr">
              <a:buNone/>
              <a:defRPr>
                <a:solidFill>
                  <a:schemeClr val="tx1">
                    <a:tint val="75000"/>
                  </a:schemeClr>
                </a:solidFill>
              </a:defRPr>
            </a:lvl4pPr>
            <a:lvl5pPr marL="1724558" indent="0" algn="ctr">
              <a:buNone/>
              <a:defRPr>
                <a:solidFill>
                  <a:schemeClr val="tx1">
                    <a:tint val="75000"/>
                  </a:schemeClr>
                </a:solidFill>
              </a:defRPr>
            </a:lvl5pPr>
            <a:lvl6pPr marL="2155698" indent="0" algn="ctr">
              <a:buNone/>
              <a:defRPr>
                <a:solidFill>
                  <a:schemeClr val="tx1">
                    <a:tint val="75000"/>
                  </a:schemeClr>
                </a:solidFill>
              </a:defRPr>
            </a:lvl6pPr>
            <a:lvl7pPr marL="2586838" indent="0" algn="ctr">
              <a:buNone/>
              <a:defRPr>
                <a:solidFill>
                  <a:schemeClr val="tx1">
                    <a:tint val="75000"/>
                  </a:schemeClr>
                </a:solidFill>
              </a:defRPr>
            </a:lvl7pPr>
            <a:lvl8pPr marL="3017977" indent="0" algn="ctr">
              <a:buNone/>
              <a:defRPr>
                <a:solidFill>
                  <a:schemeClr val="tx1">
                    <a:tint val="75000"/>
                  </a:schemeClr>
                </a:solidFill>
              </a:defRPr>
            </a:lvl8pPr>
            <a:lvl9pPr marL="3449117"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t>18.02.2025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502568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18.02.2025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230806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3772" b="1" cap="all"/>
            </a:lvl1pPr>
          </a:lstStyle>
          <a:p>
            <a:r>
              <a:rPr lang="ru-RU"/>
              <a:t>Образец заголовка</a:t>
            </a:r>
          </a:p>
        </p:txBody>
      </p:sp>
      <p:sp>
        <p:nvSpPr>
          <p:cNvPr id="3" name="Текст 2"/>
          <p:cNvSpPr>
            <a:spLocks noGrp="1"/>
          </p:cNvSpPr>
          <p:nvPr>
            <p:ph type="body" idx="1"/>
          </p:nvPr>
        </p:nvSpPr>
        <p:spPr>
          <a:xfrm>
            <a:off x="963084" y="2906714"/>
            <a:ext cx="10363200" cy="1500187"/>
          </a:xfrm>
        </p:spPr>
        <p:txBody>
          <a:bodyPr anchor="b"/>
          <a:lstStyle>
            <a:lvl1pPr marL="0" indent="0">
              <a:buNone/>
              <a:defRPr sz="1886">
                <a:solidFill>
                  <a:schemeClr val="tx1">
                    <a:tint val="75000"/>
                  </a:schemeClr>
                </a:solidFill>
              </a:defRPr>
            </a:lvl1pPr>
            <a:lvl2pPr marL="431140" indent="0">
              <a:buNone/>
              <a:defRPr sz="1697">
                <a:solidFill>
                  <a:schemeClr val="tx1">
                    <a:tint val="75000"/>
                  </a:schemeClr>
                </a:solidFill>
              </a:defRPr>
            </a:lvl2pPr>
            <a:lvl3pPr marL="862279" indent="0">
              <a:buNone/>
              <a:defRPr sz="1509">
                <a:solidFill>
                  <a:schemeClr val="tx1">
                    <a:tint val="75000"/>
                  </a:schemeClr>
                </a:solidFill>
              </a:defRPr>
            </a:lvl3pPr>
            <a:lvl4pPr marL="1293419" indent="0">
              <a:buNone/>
              <a:defRPr sz="1320">
                <a:solidFill>
                  <a:schemeClr val="tx1">
                    <a:tint val="75000"/>
                  </a:schemeClr>
                </a:solidFill>
              </a:defRPr>
            </a:lvl4pPr>
            <a:lvl5pPr marL="1724558" indent="0">
              <a:buNone/>
              <a:defRPr sz="1320">
                <a:solidFill>
                  <a:schemeClr val="tx1">
                    <a:tint val="75000"/>
                  </a:schemeClr>
                </a:solidFill>
              </a:defRPr>
            </a:lvl5pPr>
            <a:lvl6pPr marL="2155698" indent="0">
              <a:buNone/>
              <a:defRPr sz="1320">
                <a:solidFill>
                  <a:schemeClr val="tx1">
                    <a:tint val="75000"/>
                  </a:schemeClr>
                </a:solidFill>
              </a:defRPr>
            </a:lvl6pPr>
            <a:lvl7pPr marL="2586838" indent="0">
              <a:buNone/>
              <a:defRPr sz="1320">
                <a:solidFill>
                  <a:schemeClr val="tx1">
                    <a:tint val="75000"/>
                  </a:schemeClr>
                </a:solidFill>
              </a:defRPr>
            </a:lvl7pPr>
            <a:lvl8pPr marL="3017977" indent="0">
              <a:buNone/>
              <a:defRPr sz="1320">
                <a:solidFill>
                  <a:schemeClr val="tx1">
                    <a:tint val="75000"/>
                  </a:schemeClr>
                </a:solidFill>
              </a:defRPr>
            </a:lvl8pPr>
            <a:lvl9pPr marL="3449117" indent="0">
              <a:buNone/>
              <a:defRPr sz="132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18.02.2025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439240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640"/>
            </a:lvl1pPr>
            <a:lvl2pPr>
              <a:defRPr sz="2263"/>
            </a:lvl2pPr>
            <a:lvl3pPr>
              <a:defRPr sz="1886"/>
            </a:lvl3pPr>
            <a:lvl4pPr>
              <a:defRPr sz="1697"/>
            </a:lvl4pPr>
            <a:lvl5pPr>
              <a:defRPr sz="1697"/>
            </a:lvl5pPr>
            <a:lvl6pPr>
              <a:defRPr sz="1697"/>
            </a:lvl6pPr>
            <a:lvl7pPr>
              <a:defRPr sz="1697"/>
            </a:lvl7pPr>
            <a:lvl8pPr>
              <a:defRPr sz="1697"/>
            </a:lvl8pPr>
            <a:lvl9pPr>
              <a:defRPr sz="169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640"/>
            </a:lvl1pPr>
            <a:lvl2pPr>
              <a:defRPr sz="2263"/>
            </a:lvl2pPr>
            <a:lvl3pPr>
              <a:defRPr sz="1886"/>
            </a:lvl3pPr>
            <a:lvl4pPr>
              <a:defRPr sz="1697"/>
            </a:lvl4pPr>
            <a:lvl5pPr>
              <a:defRPr sz="1697"/>
            </a:lvl5pPr>
            <a:lvl6pPr>
              <a:defRPr sz="1697"/>
            </a:lvl6pPr>
            <a:lvl7pPr>
              <a:defRPr sz="1697"/>
            </a:lvl7pPr>
            <a:lvl8pPr>
              <a:defRPr sz="1697"/>
            </a:lvl8pPr>
            <a:lvl9pPr>
              <a:defRPr sz="169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t>18.02.2025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076434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263" b="1"/>
            </a:lvl1pPr>
            <a:lvl2pPr marL="431140" indent="0">
              <a:buNone/>
              <a:defRPr sz="1886" b="1"/>
            </a:lvl2pPr>
            <a:lvl3pPr marL="862279" indent="0">
              <a:buNone/>
              <a:defRPr sz="1697" b="1"/>
            </a:lvl3pPr>
            <a:lvl4pPr marL="1293419" indent="0">
              <a:buNone/>
              <a:defRPr sz="1509" b="1"/>
            </a:lvl4pPr>
            <a:lvl5pPr marL="1724558" indent="0">
              <a:buNone/>
              <a:defRPr sz="1509" b="1"/>
            </a:lvl5pPr>
            <a:lvl6pPr marL="2155698" indent="0">
              <a:buNone/>
              <a:defRPr sz="1509" b="1"/>
            </a:lvl6pPr>
            <a:lvl7pPr marL="2586838" indent="0">
              <a:buNone/>
              <a:defRPr sz="1509" b="1"/>
            </a:lvl7pPr>
            <a:lvl8pPr marL="3017977" indent="0">
              <a:buNone/>
              <a:defRPr sz="1509" b="1"/>
            </a:lvl8pPr>
            <a:lvl9pPr marL="3449117" indent="0">
              <a:buNone/>
              <a:defRPr sz="1509"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263"/>
            </a:lvl1pPr>
            <a:lvl2pPr>
              <a:defRPr sz="1886"/>
            </a:lvl2pPr>
            <a:lvl3pPr>
              <a:defRPr sz="1697"/>
            </a:lvl3pPr>
            <a:lvl4pPr>
              <a:defRPr sz="1509"/>
            </a:lvl4pPr>
            <a:lvl5pPr>
              <a:defRPr sz="1509"/>
            </a:lvl5pPr>
            <a:lvl6pPr>
              <a:defRPr sz="1509"/>
            </a:lvl6pPr>
            <a:lvl7pPr>
              <a:defRPr sz="1509"/>
            </a:lvl7pPr>
            <a:lvl8pPr>
              <a:defRPr sz="1509"/>
            </a:lvl8pPr>
            <a:lvl9pPr>
              <a:defRPr sz="150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2263" b="1"/>
            </a:lvl1pPr>
            <a:lvl2pPr marL="431140" indent="0">
              <a:buNone/>
              <a:defRPr sz="1886" b="1"/>
            </a:lvl2pPr>
            <a:lvl3pPr marL="862279" indent="0">
              <a:buNone/>
              <a:defRPr sz="1697" b="1"/>
            </a:lvl3pPr>
            <a:lvl4pPr marL="1293419" indent="0">
              <a:buNone/>
              <a:defRPr sz="1509" b="1"/>
            </a:lvl4pPr>
            <a:lvl5pPr marL="1724558" indent="0">
              <a:buNone/>
              <a:defRPr sz="1509" b="1"/>
            </a:lvl5pPr>
            <a:lvl6pPr marL="2155698" indent="0">
              <a:buNone/>
              <a:defRPr sz="1509" b="1"/>
            </a:lvl6pPr>
            <a:lvl7pPr marL="2586838" indent="0">
              <a:buNone/>
              <a:defRPr sz="1509" b="1"/>
            </a:lvl7pPr>
            <a:lvl8pPr marL="3017977" indent="0">
              <a:buNone/>
              <a:defRPr sz="1509" b="1"/>
            </a:lvl8pPr>
            <a:lvl9pPr marL="3449117" indent="0">
              <a:buNone/>
              <a:defRPr sz="1509" b="1"/>
            </a:lvl9pPr>
          </a:lstStyle>
          <a:p>
            <a:pPr lvl="0"/>
            <a:r>
              <a:rPr lang="ru-RU"/>
              <a:t>Образец текста</a:t>
            </a:r>
          </a:p>
        </p:txBody>
      </p:sp>
      <p:sp>
        <p:nvSpPr>
          <p:cNvPr id="6" name="Содержимое 5"/>
          <p:cNvSpPr>
            <a:spLocks noGrp="1"/>
          </p:cNvSpPr>
          <p:nvPr>
            <p:ph sz="quarter" idx="4"/>
          </p:nvPr>
        </p:nvSpPr>
        <p:spPr>
          <a:xfrm>
            <a:off x="6193369" y="2174875"/>
            <a:ext cx="5389033" cy="3951288"/>
          </a:xfrm>
        </p:spPr>
        <p:txBody>
          <a:bodyPr/>
          <a:lstStyle>
            <a:lvl1pPr>
              <a:defRPr sz="2263"/>
            </a:lvl1pPr>
            <a:lvl2pPr>
              <a:defRPr sz="1886"/>
            </a:lvl2pPr>
            <a:lvl3pPr>
              <a:defRPr sz="1697"/>
            </a:lvl3pPr>
            <a:lvl4pPr>
              <a:defRPr sz="1509"/>
            </a:lvl4pPr>
            <a:lvl5pPr>
              <a:defRPr sz="1509"/>
            </a:lvl5pPr>
            <a:lvl6pPr>
              <a:defRPr sz="1509"/>
            </a:lvl6pPr>
            <a:lvl7pPr>
              <a:defRPr sz="1509"/>
            </a:lvl7pPr>
            <a:lvl8pPr>
              <a:defRPr sz="1509"/>
            </a:lvl8pPr>
            <a:lvl9pPr>
              <a:defRPr sz="150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t>18.02.2025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926801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t>18.02.2025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313019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18.02.2025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683824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1"/>
            <a:ext cx="4011084" cy="1162050"/>
          </a:xfrm>
        </p:spPr>
        <p:txBody>
          <a:bodyPr anchor="b"/>
          <a:lstStyle>
            <a:lvl1pPr algn="l">
              <a:defRPr sz="1886"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018"/>
            </a:lvl1pPr>
            <a:lvl2pPr>
              <a:defRPr sz="2640"/>
            </a:lvl2pPr>
            <a:lvl3pPr>
              <a:defRPr sz="2263"/>
            </a:lvl3pPr>
            <a:lvl4pPr>
              <a:defRPr sz="1886"/>
            </a:lvl4pPr>
            <a:lvl5pPr>
              <a:defRPr sz="1886"/>
            </a:lvl5pPr>
            <a:lvl6pPr>
              <a:defRPr sz="1886"/>
            </a:lvl6pPr>
            <a:lvl7pPr>
              <a:defRPr sz="1886"/>
            </a:lvl7pPr>
            <a:lvl8pPr>
              <a:defRPr sz="1886"/>
            </a:lvl8pPr>
            <a:lvl9pPr>
              <a:defRPr sz="1886"/>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2" y="1435100"/>
            <a:ext cx="4011084" cy="4691063"/>
          </a:xfrm>
        </p:spPr>
        <p:txBody>
          <a:bodyPr/>
          <a:lstStyle>
            <a:lvl1pPr marL="0" indent="0">
              <a:buNone/>
              <a:defRPr sz="1320"/>
            </a:lvl1pPr>
            <a:lvl2pPr marL="431140" indent="0">
              <a:buNone/>
              <a:defRPr sz="1132"/>
            </a:lvl2pPr>
            <a:lvl3pPr marL="862279" indent="0">
              <a:buNone/>
              <a:defRPr sz="943"/>
            </a:lvl3pPr>
            <a:lvl4pPr marL="1293419" indent="0">
              <a:buNone/>
              <a:defRPr sz="849"/>
            </a:lvl4pPr>
            <a:lvl5pPr marL="1724558" indent="0">
              <a:buNone/>
              <a:defRPr sz="849"/>
            </a:lvl5pPr>
            <a:lvl6pPr marL="2155698" indent="0">
              <a:buNone/>
              <a:defRPr sz="849"/>
            </a:lvl6pPr>
            <a:lvl7pPr marL="2586838" indent="0">
              <a:buNone/>
              <a:defRPr sz="849"/>
            </a:lvl7pPr>
            <a:lvl8pPr marL="3017977" indent="0">
              <a:buNone/>
              <a:defRPr sz="849"/>
            </a:lvl8pPr>
            <a:lvl9pPr marL="3449117" indent="0">
              <a:buNone/>
              <a:defRPr sz="849"/>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18.02.2025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538793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60FEF3-D433-DD4C-D386-4980F0EF7E3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F53318A-FF2C-3CA5-6F3C-E9EF4A389B9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B8D1DAB-285D-78B9-D7A2-AAA1283D0536}"/>
              </a:ext>
            </a:extLst>
          </p:cNvPr>
          <p:cNvSpPr>
            <a:spLocks noGrp="1"/>
          </p:cNvSpPr>
          <p:nvPr>
            <p:ph type="dt" sz="half" idx="10"/>
          </p:nvPr>
        </p:nvSpPr>
        <p:spPr/>
        <p:txBody>
          <a:bodyPr/>
          <a:lstStyle/>
          <a:p>
            <a:fld id="{DB8334CE-2EBA-4787-93A9-C7510E925D29}" type="datetimeFigureOut">
              <a:rPr lang="ru-RU" smtClean="0"/>
              <a:t>18.02.2025</a:t>
            </a:fld>
            <a:endParaRPr lang="ru-RU"/>
          </a:p>
        </p:txBody>
      </p:sp>
      <p:sp>
        <p:nvSpPr>
          <p:cNvPr id="5" name="Нижний колонтитул 4">
            <a:extLst>
              <a:ext uri="{FF2B5EF4-FFF2-40B4-BE49-F238E27FC236}">
                <a16:creationId xmlns:a16="http://schemas.microsoft.com/office/drawing/2014/main" id="{94A04285-FE43-9B0E-3E4D-B645FC8EB29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B89C7F6-A1C6-0C42-8418-0AE0CC9879B6}"/>
              </a:ext>
            </a:extLst>
          </p:cNvPr>
          <p:cNvSpPr>
            <a:spLocks noGrp="1"/>
          </p:cNvSpPr>
          <p:nvPr>
            <p:ph type="sldNum" sz="quarter" idx="12"/>
          </p:nvPr>
        </p:nvSpPr>
        <p:spPr/>
        <p:txBody>
          <a:bodyPr/>
          <a:lstStyle/>
          <a:p>
            <a:fld id="{0493EC8A-719C-46C1-A5C2-B57C679CAD5F}" type="slidenum">
              <a:rPr lang="ru-RU" smtClean="0"/>
              <a:t>‹#›</a:t>
            </a:fld>
            <a:endParaRPr lang="ru-RU"/>
          </a:p>
        </p:txBody>
      </p:sp>
    </p:spTree>
    <p:extLst>
      <p:ext uri="{BB962C8B-B14F-4D97-AF65-F5344CB8AC3E}">
        <p14:creationId xmlns:p14="http://schemas.microsoft.com/office/powerpoint/2010/main" val="2905501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1886" b="1"/>
            </a:lvl1pPr>
          </a:lstStyle>
          <a:p>
            <a:r>
              <a:rPr lang="ru-RU"/>
              <a:t>Образец заголовка</a:t>
            </a:r>
          </a:p>
        </p:txBody>
      </p:sp>
      <p:sp>
        <p:nvSpPr>
          <p:cNvPr id="3" name="Рисунок 2"/>
          <p:cNvSpPr>
            <a:spLocks noGrp="1"/>
          </p:cNvSpPr>
          <p:nvPr>
            <p:ph type="pic" idx="1"/>
          </p:nvPr>
        </p:nvSpPr>
        <p:spPr>
          <a:xfrm>
            <a:off x="2389717" y="612776"/>
            <a:ext cx="7315200" cy="4114800"/>
          </a:xfrm>
        </p:spPr>
        <p:txBody>
          <a:bodyPr/>
          <a:lstStyle>
            <a:lvl1pPr marL="0" indent="0">
              <a:buNone/>
              <a:defRPr sz="3018"/>
            </a:lvl1pPr>
            <a:lvl2pPr marL="431140" indent="0">
              <a:buNone/>
              <a:defRPr sz="2640"/>
            </a:lvl2pPr>
            <a:lvl3pPr marL="862279" indent="0">
              <a:buNone/>
              <a:defRPr sz="2263"/>
            </a:lvl3pPr>
            <a:lvl4pPr marL="1293419" indent="0">
              <a:buNone/>
              <a:defRPr sz="1886"/>
            </a:lvl4pPr>
            <a:lvl5pPr marL="1724558" indent="0">
              <a:buNone/>
              <a:defRPr sz="1886"/>
            </a:lvl5pPr>
            <a:lvl6pPr marL="2155698" indent="0">
              <a:buNone/>
              <a:defRPr sz="1886"/>
            </a:lvl6pPr>
            <a:lvl7pPr marL="2586838" indent="0">
              <a:buNone/>
              <a:defRPr sz="1886"/>
            </a:lvl7pPr>
            <a:lvl8pPr marL="3017977" indent="0">
              <a:buNone/>
              <a:defRPr sz="1886"/>
            </a:lvl8pPr>
            <a:lvl9pPr marL="3449117" indent="0">
              <a:buNone/>
              <a:defRPr sz="1886"/>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320"/>
            </a:lvl1pPr>
            <a:lvl2pPr marL="431140" indent="0">
              <a:buNone/>
              <a:defRPr sz="1132"/>
            </a:lvl2pPr>
            <a:lvl3pPr marL="862279" indent="0">
              <a:buNone/>
              <a:defRPr sz="943"/>
            </a:lvl3pPr>
            <a:lvl4pPr marL="1293419" indent="0">
              <a:buNone/>
              <a:defRPr sz="849"/>
            </a:lvl4pPr>
            <a:lvl5pPr marL="1724558" indent="0">
              <a:buNone/>
              <a:defRPr sz="849"/>
            </a:lvl5pPr>
            <a:lvl6pPr marL="2155698" indent="0">
              <a:buNone/>
              <a:defRPr sz="849"/>
            </a:lvl6pPr>
            <a:lvl7pPr marL="2586838" indent="0">
              <a:buNone/>
              <a:defRPr sz="849"/>
            </a:lvl7pPr>
            <a:lvl8pPr marL="3017977" indent="0">
              <a:buNone/>
              <a:defRPr sz="849"/>
            </a:lvl8pPr>
            <a:lvl9pPr marL="3449117" indent="0">
              <a:buNone/>
              <a:defRPr sz="849"/>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18.02.2025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507125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18.02.2025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412095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18.02.2025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619064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77E026-2422-3397-D5CD-7494325F78C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46ED3F67-A9F1-95C0-0A02-4C604A783E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899B4704-CC1E-4527-39B8-13AC63722489}"/>
              </a:ext>
            </a:extLst>
          </p:cNvPr>
          <p:cNvSpPr>
            <a:spLocks noGrp="1"/>
          </p:cNvSpPr>
          <p:nvPr>
            <p:ph type="dt" sz="half" idx="10"/>
          </p:nvPr>
        </p:nvSpPr>
        <p:spPr/>
        <p:txBody>
          <a:bodyPr/>
          <a:lstStyle/>
          <a:p>
            <a:fld id="{DB8334CE-2EBA-4787-93A9-C7510E925D29}" type="datetimeFigureOut">
              <a:rPr lang="ru-RU" smtClean="0"/>
              <a:t>18.02.2025</a:t>
            </a:fld>
            <a:endParaRPr lang="ru-RU"/>
          </a:p>
        </p:txBody>
      </p:sp>
      <p:sp>
        <p:nvSpPr>
          <p:cNvPr id="5" name="Нижний колонтитул 4">
            <a:extLst>
              <a:ext uri="{FF2B5EF4-FFF2-40B4-BE49-F238E27FC236}">
                <a16:creationId xmlns:a16="http://schemas.microsoft.com/office/drawing/2014/main" id="{0A7D18E0-5888-4872-5002-87CF61B418C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2505CD9-7A35-80A9-B967-2B94F46FC855}"/>
              </a:ext>
            </a:extLst>
          </p:cNvPr>
          <p:cNvSpPr>
            <a:spLocks noGrp="1"/>
          </p:cNvSpPr>
          <p:nvPr>
            <p:ph type="sldNum" sz="quarter" idx="12"/>
          </p:nvPr>
        </p:nvSpPr>
        <p:spPr/>
        <p:txBody>
          <a:bodyPr/>
          <a:lstStyle/>
          <a:p>
            <a:fld id="{0493EC8A-719C-46C1-A5C2-B57C679CAD5F}" type="slidenum">
              <a:rPr lang="ru-RU" smtClean="0"/>
              <a:t>‹#›</a:t>
            </a:fld>
            <a:endParaRPr lang="ru-RU"/>
          </a:p>
        </p:txBody>
      </p:sp>
    </p:spTree>
    <p:extLst>
      <p:ext uri="{BB962C8B-B14F-4D97-AF65-F5344CB8AC3E}">
        <p14:creationId xmlns:p14="http://schemas.microsoft.com/office/powerpoint/2010/main" val="3201077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02777D-59E0-E664-1DA3-34706C9D401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4C0055D-50CA-F8CF-448A-5D319B876F9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57449249-6888-7205-C8A3-A59A98DA53FE}"/>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6384FCD-CC61-3972-E8A7-371129AE32BA}"/>
              </a:ext>
            </a:extLst>
          </p:cNvPr>
          <p:cNvSpPr>
            <a:spLocks noGrp="1"/>
          </p:cNvSpPr>
          <p:nvPr>
            <p:ph type="dt" sz="half" idx="10"/>
          </p:nvPr>
        </p:nvSpPr>
        <p:spPr/>
        <p:txBody>
          <a:bodyPr/>
          <a:lstStyle/>
          <a:p>
            <a:fld id="{DB8334CE-2EBA-4787-93A9-C7510E925D29}" type="datetimeFigureOut">
              <a:rPr lang="ru-RU" smtClean="0"/>
              <a:t>18.02.2025</a:t>
            </a:fld>
            <a:endParaRPr lang="ru-RU"/>
          </a:p>
        </p:txBody>
      </p:sp>
      <p:sp>
        <p:nvSpPr>
          <p:cNvPr id="6" name="Нижний колонтитул 5">
            <a:extLst>
              <a:ext uri="{FF2B5EF4-FFF2-40B4-BE49-F238E27FC236}">
                <a16:creationId xmlns:a16="http://schemas.microsoft.com/office/drawing/2014/main" id="{F1152381-ADA5-A4D7-6C1E-B1CBF24D750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93C89ED-83BD-B0F6-1BA7-1595024DE91C}"/>
              </a:ext>
            </a:extLst>
          </p:cNvPr>
          <p:cNvSpPr>
            <a:spLocks noGrp="1"/>
          </p:cNvSpPr>
          <p:nvPr>
            <p:ph type="sldNum" sz="quarter" idx="12"/>
          </p:nvPr>
        </p:nvSpPr>
        <p:spPr/>
        <p:txBody>
          <a:bodyPr/>
          <a:lstStyle/>
          <a:p>
            <a:fld id="{0493EC8A-719C-46C1-A5C2-B57C679CAD5F}" type="slidenum">
              <a:rPr lang="ru-RU" smtClean="0"/>
              <a:t>‹#›</a:t>
            </a:fld>
            <a:endParaRPr lang="ru-RU"/>
          </a:p>
        </p:txBody>
      </p:sp>
    </p:spTree>
    <p:extLst>
      <p:ext uri="{BB962C8B-B14F-4D97-AF65-F5344CB8AC3E}">
        <p14:creationId xmlns:p14="http://schemas.microsoft.com/office/powerpoint/2010/main" val="505041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6B5391-6B0D-B140-E635-7EEA69339FE7}"/>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C1EA20EC-7F68-3207-7780-C62D575E6A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04B10D0-28C3-E95C-A307-844185CE7D4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71DA3181-B733-10D9-4730-C4F7415C83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493B4A2A-AA60-2391-8764-98B322DE725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FF471C4-4583-A0B7-4298-970D85520B25}"/>
              </a:ext>
            </a:extLst>
          </p:cNvPr>
          <p:cNvSpPr>
            <a:spLocks noGrp="1"/>
          </p:cNvSpPr>
          <p:nvPr>
            <p:ph type="dt" sz="half" idx="10"/>
          </p:nvPr>
        </p:nvSpPr>
        <p:spPr/>
        <p:txBody>
          <a:bodyPr/>
          <a:lstStyle/>
          <a:p>
            <a:fld id="{DB8334CE-2EBA-4787-93A9-C7510E925D29}" type="datetimeFigureOut">
              <a:rPr lang="ru-RU" smtClean="0"/>
              <a:t>18.02.2025</a:t>
            </a:fld>
            <a:endParaRPr lang="ru-RU"/>
          </a:p>
        </p:txBody>
      </p:sp>
      <p:sp>
        <p:nvSpPr>
          <p:cNvPr id="8" name="Нижний колонтитул 7">
            <a:extLst>
              <a:ext uri="{FF2B5EF4-FFF2-40B4-BE49-F238E27FC236}">
                <a16:creationId xmlns:a16="http://schemas.microsoft.com/office/drawing/2014/main" id="{66F0A1B0-F02E-6772-522A-69690951150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476D5159-F13F-383E-5621-C90CE722068B}"/>
              </a:ext>
            </a:extLst>
          </p:cNvPr>
          <p:cNvSpPr>
            <a:spLocks noGrp="1"/>
          </p:cNvSpPr>
          <p:nvPr>
            <p:ph type="sldNum" sz="quarter" idx="12"/>
          </p:nvPr>
        </p:nvSpPr>
        <p:spPr/>
        <p:txBody>
          <a:bodyPr/>
          <a:lstStyle/>
          <a:p>
            <a:fld id="{0493EC8A-719C-46C1-A5C2-B57C679CAD5F}" type="slidenum">
              <a:rPr lang="ru-RU" smtClean="0"/>
              <a:t>‹#›</a:t>
            </a:fld>
            <a:endParaRPr lang="ru-RU"/>
          </a:p>
        </p:txBody>
      </p:sp>
    </p:spTree>
    <p:extLst>
      <p:ext uri="{BB962C8B-B14F-4D97-AF65-F5344CB8AC3E}">
        <p14:creationId xmlns:p14="http://schemas.microsoft.com/office/powerpoint/2010/main" val="395382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78945E-C1D5-A6C4-052C-92D49184640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E12FF5AC-7A47-E6B1-6FE3-EE3154FF0E6D}"/>
              </a:ext>
            </a:extLst>
          </p:cNvPr>
          <p:cNvSpPr>
            <a:spLocks noGrp="1"/>
          </p:cNvSpPr>
          <p:nvPr>
            <p:ph type="dt" sz="half" idx="10"/>
          </p:nvPr>
        </p:nvSpPr>
        <p:spPr/>
        <p:txBody>
          <a:bodyPr/>
          <a:lstStyle/>
          <a:p>
            <a:fld id="{DB8334CE-2EBA-4787-93A9-C7510E925D29}" type="datetimeFigureOut">
              <a:rPr lang="ru-RU" smtClean="0"/>
              <a:t>18.02.2025</a:t>
            </a:fld>
            <a:endParaRPr lang="ru-RU"/>
          </a:p>
        </p:txBody>
      </p:sp>
      <p:sp>
        <p:nvSpPr>
          <p:cNvPr id="4" name="Нижний колонтитул 3">
            <a:extLst>
              <a:ext uri="{FF2B5EF4-FFF2-40B4-BE49-F238E27FC236}">
                <a16:creationId xmlns:a16="http://schemas.microsoft.com/office/drawing/2014/main" id="{0861D205-0EFC-BA70-EBA2-42BC907DE43A}"/>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A5C39915-E97B-E81D-6312-5E2A6A6645EE}"/>
              </a:ext>
            </a:extLst>
          </p:cNvPr>
          <p:cNvSpPr>
            <a:spLocks noGrp="1"/>
          </p:cNvSpPr>
          <p:nvPr>
            <p:ph type="sldNum" sz="quarter" idx="12"/>
          </p:nvPr>
        </p:nvSpPr>
        <p:spPr/>
        <p:txBody>
          <a:bodyPr/>
          <a:lstStyle/>
          <a:p>
            <a:fld id="{0493EC8A-719C-46C1-A5C2-B57C679CAD5F}" type="slidenum">
              <a:rPr lang="ru-RU" smtClean="0"/>
              <a:t>‹#›</a:t>
            </a:fld>
            <a:endParaRPr lang="ru-RU"/>
          </a:p>
        </p:txBody>
      </p:sp>
    </p:spTree>
    <p:extLst>
      <p:ext uri="{BB962C8B-B14F-4D97-AF65-F5344CB8AC3E}">
        <p14:creationId xmlns:p14="http://schemas.microsoft.com/office/powerpoint/2010/main" val="423724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07564DEE-C250-945F-9014-FE578E025E9E}"/>
              </a:ext>
            </a:extLst>
          </p:cNvPr>
          <p:cNvSpPr>
            <a:spLocks noGrp="1"/>
          </p:cNvSpPr>
          <p:nvPr>
            <p:ph type="dt" sz="half" idx="10"/>
          </p:nvPr>
        </p:nvSpPr>
        <p:spPr/>
        <p:txBody>
          <a:bodyPr/>
          <a:lstStyle/>
          <a:p>
            <a:fld id="{DB8334CE-2EBA-4787-93A9-C7510E925D29}" type="datetimeFigureOut">
              <a:rPr lang="ru-RU" smtClean="0"/>
              <a:t>18.02.2025</a:t>
            </a:fld>
            <a:endParaRPr lang="ru-RU"/>
          </a:p>
        </p:txBody>
      </p:sp>
      <p:sp>
        <p:nvSpPr>
          <p:cNvPr id="3" name="Нижний колонтитул 2">
            <a:extLst>
              <a:ext uri="{FF2B5EF4-FFF2-40B4-BE49-F238E27FC236}">
                <a16:creationId xmlns:a16="http://schemas.microsoft.com/office/drawing/2014/main" id="{6B68FAE4-8019-D015-5782-04389681B41E}"/>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5DB705C4-9783-CAC1-B4F8-2D704C1FFAFC}"/>
              </a:ext>
            </a:extLst>
          </p:cNvPr>
          <p:cNvSpPr>
            <a:spLocks noGrp="1"/>
          </p:cNvSpPr>
          <p:nvPr>
            <p:ph type="sldNum" sz="quarter" idx="12"/>
          </p:nvPr>
        </p:nvSpPr>
        <p:spPr/>
        <p:txBody>
          <a:bodyPr/>
          <a:lstStyle/>
          <a:p>
            <a:fld id="{0493EC8A-719C-46C1-A5C2-B57C679CAD5F}" type="slidenum">
              <a:rPr lang="ru-RU" smtClean="0"/>
              <a:t>‹#›</a:t>
            </a:fld>
            <a:endParaRPr lang="ru-RU"/>
          </a:p>
        </p:txBody>
      </p:sp>
    </p:spTree>
    <p:extLst>
      <p:ext uri="{BB962C8B-B14F-4D97-AF65-F5344CB8AC3E}">
        <p14:creationId xmlns:p14="http://schemas.microsoft.com/office/powerpoint/2010/main" val="4162343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ECA757-8C78-242E-60A3-5D6EC1C1782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67B36906-DE4A-25D8-11A8-188819E5C1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DFEEE84-B1F6-DE96-53B6-7023BD56C4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59AAB2B-93F5-ED77-C95A-C53424A0962C}"/>
              </a:ext>
            </a:extLst>
          </p:cNvPr>
          <p:cNvSpPr>
            <a:spLocks noGrp="1"/>
          </p:cNvSpPr>
          <p:nvPr>
            <p:ph type="dt" sz="half" idx="10"/>
          </p:nvPr>
        </p:nvSpPr>
        <p:spPr/>
        <p:txBody>
          <a:bodyPr/>
          <a:lstStyle/>
          <a:p>
            <a:fld id="{DB8334CE-2EBA-4787-93A9-C7510E925D29}" type="datetimeFigureOut">
              <a:rPr lang="ru-RU" smtClean="0"/>
              <a:t>18.02.2025</a:t>
            </a:fld>
            <a:endParaRPr lang="ru-RU"/>
          </a:p>
        </p:txBody>
      </p:sp>
      <p:sp>
        <p:nvSpPr>
          <p:cNvPr id="6" name="Нижний колонтитул 5">
            <a:extLst>
              <a:ext uri="{FF2B5EF4-FFF2-40B4-BE49-F238E27FC236}">
                <a16:creationId xmlns:a16="http://schemas.microsoft.com/office/drawing/2014/main" id="{67F707B0-61BB-50AE-0F7B-2E31700473A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2D84DD2-3D29-B1DF-313A-C9CBDB18AFF9}"/>
              </a:ext>
            </a:extLst>
          </p:cNvPr>
          <p:cNvSpPr>
            <a:spLocks noGrp="1"/>
          </p:cNvSpPr>
          <p:nvPr>
            <p:ph type="sldNum" sz="quarter" idx="12"/>
          </p:nvPr>
        </p:nvSpPr>
        <p:spPr/>
        <p:txBody>
          <a:bodyPr/>
          <a:lstStyle/>
          <a:p>
            <a:fld id="{0493EC8A-719C-46C1-A5C2-B57C679CAD5F}" type="slidenum">
              <a:rPr lang="ru-RU" smtClean="0"/>
              <a:t>‹#›</a:t>
            </a:fld>
            <a:endParaRPr lang="ru-RU"/>
          </a:p>
        </p:txBody>
      </p:sp>
    </p:spTree>
    <p:extLst>
      <p:ext uri="{BB962C8B-B14F-4D97-AF65-F5344CB8AC3E}">
        <p14:creationId xmlns:p14="http://schemas.microsoft.com/office/powerpoint/2010/main" val="2499544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CB16F6-9468-6B91-A8C1-51FD6D3F17B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C50D1E53-8102-D24B-8A74-4C17216D4F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7A6F38A2-FCFF-5E21-27F3-838E9DDCB6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5946CDA-2AC8-3C24-34CB-6EE1C693AB67}"/>
              </a:ext>
            </a:extLst>
          </p:cNvPr>
          <p:cNvSpPr>
            <a:spLocks noGrp="1"/>
          </p:cNvSpPr>
          <p:nvPr>
            <p:ph type="dt" sz="half" idx="10"/>
          </p:nvPr>
        </p:nvSpPr>
        <p:spPr/>
        <p:txBody>
          <a:bodyPr/>
          <a:lstStyle/>
          <a:p>
            <a:fld id="{DB8334CE-2EBA-4787-93A9-C7510E925D29}" type="datetimeFigureOut">
              <a:rPr lang="ru-RU" smtClean="0"/>
              <a:t>18.02.2025</a:t>
            </a:fld>
            <a:endParaRPr lang="ru-RU"/>
          </a:p>
        </p:txBody>
      </p:sp>
      <p:sp>
        <p:nvSpPr>
          <p:cNvPr id="6" name="Нижний колонтитул 5">
            <a:extLst>
              <a:ext uri="{FF2B5EF4-FFF2-40B4-BE49-F238E27FC236}">
                <a16:creationId xmlns:a16="http://schemas.microsoft.com/office/drawing/2014/main" id="{57F01575-2B35-E0AD-B2AF-ECC589F25DE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1E45B4D-1C0E-FD2D-66FD-21B6FA868D0B}"/>
              </a:ext>
            </a:extLst>
          </p:cNvPr>
          <p:cNvSpPr>
            <a:spLocks noGrp="1"/>
          </p:cNvSpPr>
          <p:nvPr>
            <p:ph type="sldNum" sz="quarter" idx="12"/>
          </p:nvPr>
        </p:nvSpPr>
        <p:spPr/>
        <p:txBody>
          <a:bodyPr/>
          <a:lstStyle/>
          <a:p>
            <a:fld id="{0493EC8A-719C-46C1-A5C2-B57C679CAD5F}" type="slidenum">
              <a:rPr lang="ru-RU" smtClean="0"/>
              <a:t>‹#›</a:t>
            </a:fld>
            <a:endParaRPr lang="ru-RU"/>
          </a:p>
        </p:txBody>
      </p:sp>
    </p:spTree>
    <p:extLst>
      <p:ext uri="{BB962C8B-B14F-4D97-AF65-F5344CB8AC3E}">
        <p14:creationId xmlns:p14="http://schemas.microsoft.com/office/powerpoint/2010/main" val="735322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0B1562-39DF-2910-1CEF-A7C9C1E31B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0E3CA3A-3A58-6D4B-41FC-8859C9CEA2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77DA3E7-8A76-3432-6BD8-E51908270B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8334CE-2EBA-4787-93A9-C7510E925D29}" type="datetimeFigureOut">
              <a:rPr lang="ru-RU" smtClean="0"/>
              <a:t>18.02.2025</a:t>
            </a:fld>
            <a:endParaRPr lang="ru-RU"/>
          </a:p>
        </p:txBody>
      </p:sp>
      <p:sp>
        <p:nvSpPr>
          <p:cNvPr id="5" name="Нижний колонтитул 4">
            <a:extLst>
              <a:ext uri="{FF2B5EF4-FFF2-40B4-BE49-F238E27FC236}">
                <a16:creationId xmlns:a16="http://schemas.microsoft.com/office/drawing/2014/main" id="{EA55C56B-FD78-C39D-3BC1-0CDB11E979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A224C24F-B909-AD18-E0DF-8AD373EF6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3EC8A-719C-46C1-A5C2-B57C679CAD5F}" type="slidenum">
              <a:rPr lang="ru-RU" smtClean="0"/>
              <a:t>‹#›</a:t>
            </a:fld>
            <a:endParaRPr lang="ru-RU"/>
          </a:p>
        </p:txBody>
      </p:sp>
    </p:spTree>
    <p:extLst>
      <p:ext uri="{BB962C8B-B14F-4D97-AF65-F5344CB8AC3E}">
        <p14:creationId xmlns:p14="http://schemas.microsoft.com/office/powerpoint/2010/main" val="1329007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3000" r="-1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132">
                <a:solidFill>
                  <a:schemeClr val="tx1">
                    <a:tint val="75000"/>
                  </a:schemeClr>
                </a:solidFill>
              </a:defRPr>
            </a:lvl1pPr>
          </a:lstStyle>
          <a:p>
            <a:fld id="{B4C71EC6-210F-42DE-9C53-41977AD35B3D}" type="datetimeFigureOut">
              <a:rPr lang="ru-RU" smtClean="0"/>
              <a:t>18.02.2025</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132">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132">
                <a:solidFill>
                  <a:schemeClr val="tx1">
                    <a:tint val="75000"/>
                  </a:schemeClr>
                </a:solidFill>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2330774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862279" rtl="0" eaLnBrk="1" latinLnBrk="0" hangingPunct="1">
        <a:spcBef>
          <a:spcPct val="0"/>
        </a:spcBef>
        <a:buNone/>
        <a:defRPr sz="4149" kern="1200">
          <a:solidFill>
            <a:schemeClr val="tx1"/>
          </a:solidFill>
          <a:latin typeface="+mj-lt"/>
          <a:ea typeface="+mj-ea"/>
          <a:cs typeface="+mj-cs"/>
        </a:defRPr>
      </a:lvl1pPr>
    </p:titleStyle>
    <p:bodyStyle>
      <a:lvl1pPr marL="323355" indent="-323355" algn="l" defTabSz="862279" rtl="0" eaLnBrk="1" latinLnBrk="0" hangingPunct="1">
        <a:spcBef>
          <a:spcPct val="20000"/>
        </a:spcBef>
        <a:buFont typeface="Arial" pitchFamily="34" charset="0"/>
        <a:buChar char="•"/>
        <a:defRPr sz="3018" kern="1200">
          <a:solidFill>
            <a:schemeClr val="tx1"/>
          </a:solidFill>
          <a:latin typeface="+mn-lt"/>
          <a:ea typeface="+mn-ea"/>
          <a:cs typeface="+mn-cs"/>
        </a:defRPr>
      </a:lvl1pPr>
      <a:lvl2pPr marL="700602" indent="-269462" algn="l" defTabSz="862279" rtl="0" eaLnBrk="1" latinLnBrk="0" hangingPunct="1">
        <a:spcBef>
          <a:spcPct val="20000"/>
        </a:spcBef>
        <a:buFont typeface="Arial" pitchFamily="34" charset="0"/>
        <a:buChar char="–"/>
        <a:defRPr sz="2640" kern="1200">
          <a:solidFill>
            <a:schemeClr val="tx1"/>
          </a:solidFill>
          <a:latin typeface="+mn-lt"/>
          <a:ea typeface="+mn-ea"/>
          <a:cs typeface="+mn-cs"/>
        </a:defRPr>
      </a:lvl2pPr>
      <a:lvl3pPr marL="1077849" indent="-215570" algn="l" defTabSz="862279" rtl="0" eaLnBrk="1" latinLnBrk="0" hangingPunct="1">
        <a:spcBef>
          <a:spcPct val="20000"/>
        </a:spcBef>
        <a:buFont typeface="Arial" pitchFamily="34" charset="0"/>
        <a:buChar char="•"/>
        <a:defRPr sz="2263" kern="1200">
          <a:solidFill>
            <a:schemeClr val="tx1"/>
          </a:solidFill>
          <a:latin typeface="+mn-lt"/>
          <a:ea typeface="+mn-ea"/>
          <a:cs typeface="+mn-cs"/>
        </a:defRPr>
      </a:lvl3pPr>
      <a:lvl4pPr marL="1508989" indent="-215570" algn="l" defTabSz="862279" rtl="0" eaLnBrk="1" latinLnBrk="0" hangingPunct="1">
        <a:spcBef>
          <a:spcPct val="20000"/>
        </a:spcBef>
        <a:buFont typeface="Arial" pitchFamily="34" charset="0"/>
        <a:buChar char="–"/>
        <a:defRPr sz="1886" kern="1200">
          <a:solidFill>
            <a:schemeClr val="tx1"/>
          </a:solidFill>
          <a:latin typeface="+mn-lt"/>
          <a:ea typeface="+mn-ea"/>
          <a:cs typeface="+mn-cs"/>
        </a:defRPr>
      </a:lvl4pPr>
      <a:lvl5pPr marL="1940128" indent="-215570" algn="l" defTabSz="862279" rtl="0" eaLnBrk="1" latinLnBrk="0" hangingPunct="1">
        <a:spcBef>
          <a:spcPct val="20000"/>
        </a:spcBef>
        <a:buFont typeface="Arial" pitchFamily="34" charset="0"/>
        <a:buChar char="»"/>
        <a:defRPr sz="1886" kern="1200">
          <a:solidFill>
            <a:schemeClr val="tx1"/>
          </a:solidFill>
          <a:latin typeface="+mn-lt"/>
          <a:ea typeface="+mn-ea"/>
          <a:cs typeface="+mn-cs"/>
        </a:defRPr>
      </a:lvl5pPr>
      <a:lvl6pPr marL="2371268" indent="-215570" algn="l" defTabSz="862279" rtl="0" eaLnBrk="1" latinLnBrk="0" hangingPunct="1">
        <a:spcBef>
          <a:spcPct val="20000"/>
        </a:spcBef>
        <a:buFont typeface="Arial" pitchFamily="34" charset="0"/>
        <a:buChar char="•"/>
        <a:defRPr sz="1886" kern="1200">
          <a:solidFill>
            <a:schemeClr val="tx1"/>
          </a:solidFill>
          <a:latin typeface="+mn-lt"/>
          <a:ea typeface="+mn-ea"/>
          <a:cs typeface="+mn-cs"/>
        </a:defRPr>
      </a:lvl6pPr>
      <a:lvl7pPr marL="2802407" indent="-215570" algn="l" defTabSz="862279" rtl="0" eaLnBrk="1" latinLnBrk="0" hangingPunct="1">
        <a:spcBef>
          <a:spcPct val="20000"/>
        </a:spcBef>
        <a:buFont typeface="Arial" pitchFamily="34" charset="0"/>
        <a:buChar char="•"/>
        <a:defRPr sz="1886" kern="1200">
          <a:solidFill>
            <a:schemeClr val="tx1"/>
          </a:solidFill>
          <a:latin typeface="+mn-lt"/>
          <a:ea typeface="+mn-ea"/>
          <a:cs typeface="+mn-cs"/>
        </a:defRPr>
      </a:lvl7pPr>
      <a:lvl8pPr marL="3233547" indent="-215570" algn="l" defTabSz="862279" rtl="0" eaLnBrk="1" latinLnBrk="0" hangingPunct="1">
        <a:spcBef>
          <a:spcPct val="20000"/>
        </a:spcBef>
        <a:buFont typeface="Arial" pitchFamily="34" charset="0"/>
        <a:buChar char="•"/>
        <a:defRPr sz="1886" kern="1200">
          <a:solidFill>
            <a:schemeClr val="tx1"/>
          </a:solidFill>
          <a:latin typeface="+mn-lt"/>
          <a:ea typeface="+mn-ea"/>
          <a:cs typeface="+mn-cs"/>
        </a:defRPr>
      </a:lvl8pPr>
      <a:lvl9pPr marL="3664687" indent="-215570" algn="l" defTabSz="862279" rtl="0" eaLnBrk="1" latinLnBrk="0" hangingPunct="1">
        <a:spcBef>
          <a:spcPct val="20000"/>
        </a:spcBef>
        <a:buFont typeface="Arial" pitchFamily="34" charset="0"/>
        <a:buChar char="•"/>
        <a:defRPr sz="1886" kern="1200">
          <a:solidFill>
            <a:schemeClr val="tx1"/>
          </a:solidFill>
          <a:latin typeface="+mn-lt"/>
          <a:ea typeface="+mn-ea"/>
          <a:cs typeface="+mn-cs"/>
        </a:defRPr>
      </a:lvl9pPr>
    </p:bodyStyle>
    <p:otherStyle>
      <a:defPPr>
        <a:defRPr lang="ru-RU"/>
      </a:defPPr>
      <a:lvl1pPr marL="0" algn="l" defTabSz="862279" rtl="0" eaLnBrk="1" latinLnBrk="0" hangingPunct="1">
        <a:defRPr sz="1697" kern="1200">
          <a:solidFill>
            <a:schemeClr val="tx1"/>
          </a:solidFill>
          <a:latin typeface="+mn-lt"/>
          <a:ea typeface="+mn-ea"/>
          <a:cs typeface="+mn-cs"/>
        </a:defRPr>
      </a:lvl1pPr>
      <a:lvl2pPr marL="431140" algn="l" defTabSz="862279" rtl="0" eaLnBrk="1" latinLnBrk="0" hangingPunct="1">
        <a:defRPr sz="1697" kern="1200">
          <a:solidFill>
            <a:schemeClr val="tx1"/>
          </a:solidFill>
          <a:latin typeface="+mn-lt"/>
          <a:ea typeface="+mn-ea"/>
          <a:cs typeface="+mn-cs"/>
        </a:defRPr>
      </a:lvl2pPr>
      <a:lvl3pPr marL="862279" algn="l" defTabSz="862279" rtl="0" eaLnBrk="1" latinLnBrk="0" hangingPunct="1">
        <a:defRPr sz="1697" kern="1200">
          <a:solidFill>
            <a:schemeClr val="tx1"/>
          </a:solidFill>
          <a:latin typeface="+mn-lt"/>
          <a:ea typeface="+mn-ea"/>
          <a:cs typeface="+mn-cs"/>
        </a:defRPr>
      </a:lvl3pPr>
      <a:lvl4pPr marL="1293419" algn="l" defTabSz="862279" rtl="0" eaLnBrk="1" latinLnBrk="0" hangingPunct="1">
        <a:defRPr sz="1697" kern="1200">
          <a:solidFill>
            <a:schemeClr val="tx1"/>
          </a:solidFill>
          <a:latin typeface="+mn-lt"/>
          <a:ea typeface="+mn-ea"/>
          <a:cs typeface="+mn-cs"/>
        </a:defRPr>
      </a:lvl4pPr>
      <a:lvl5pPr marL="1724558" algn="l" defTabSz="862279" rtl="0" eaLnBrk="1" latinLnBrk="0" hangingPunct="1">
        <a:defRPr sz="1697" kern="1200">
          <a:solidFill>
            <a:schemeClr val="tx1"/>
          </a:solidFill>
          <a:latin typeface="+mn-lt"/>
          <a:ea typeface="+mn-ea"/>
          <a:cs typeface="+mn-cs"/>
        </a:defRPr>
      </a:lvl5pPr>
      <a:lvl6pPr marL="2155698" algn="l" defTabSz="862279" rtl="0" eaLnBrk="1" latinLnBrk="0" hangingPunct="1">
        <a:defRPr sz="1697" kern="1200">
          <a:solidFill>
            <a:schemeClr val="tx1"/>
          </a:solidFill>
          <a:latin typeface="+mn-lt"/>
          <a:ea typeface="+mn-ea"/>
          <a:cs typeface="+mn-cs"/>
        </a:defRPr>
      </a:lvl6pPr>
      <a:lvl7pPr marL="2586838" algn="l" defTabSz="862279" rtl="0" eaLnBrk="1" latinLnBrk="0" hangingPunct="1">
        <a:defRPr sz="1697" kern="1200">
          <a:solidFill>
            <a:schemeClr val="tx1"/>
          </a:solidFill>
          <a:latin typeface="+mn-lt"/>
          <a:ea typeface="+mn-ea"/>
          <a:cs typeface="+mn-cs"/>
        </a:defRPr>
      </a:lvl7pPr>
      <a:lvl8pPr marL="3017977" algn="l" defTabSz="862279" rtl="0" eaLnBrk="1" latinLnBrk="0" hangingPunct="1">
        <a:defRPr sz="1697" kern="1200">
          <a:solidFill>
            <a:schemeClr val="tx1"/>
          </a:solidFill>
          <a:latin typeface="+mn-lt"/>
          <a:ea typeface="+mn-ea"/>
          <a:cs typeface="+mn-cs"/>
        </a:defRPr>
      </a:lvl8pPr>
      <a:lvl9pPr marL="3449117" algn="l" defTabSz="862279" rtl="0" eaLnBrk="1" latinLnBrk="0" hangingPunct="1">
        <a:defRPr sz="16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 Id="rId5" Type="http://schemas.openxmlformats.org/officeDocument/2006/relationships/image" Target="../media/image49.jpeg"/><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3.xml"/><Relationship Id="rId5" Type="http://schemas.openxmlformats.org/officeDocument/2006/relationships/image" Target="../media/image55.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png"/><Relationship Id="rId18" Type="http://schemas.openxmlformats.org/officeDocument/2006/relationships/image" Target="../media/image37.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jpeg"/><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56D9600A-5A63-407A-4C27-2736DC5DECCE}"/>
              </a:ext>
            </a:extLst>
          </p:cNvPr>
          <p:cNvPicPr>
            <a:picLocks noChangeAspect="1"/>
          </p:cNvPicPr>
          <p:nvPr/>
        </p:nvPicPr>
        <p:blipFill>
          <a:blip r:embed="rId2"/>
          <a:stretch>
            <a:fillRect/>
          </a:stretch>
        </p:blipFill>
        <p:spPr>
          <a:xfrm>
            <a:off x="0" y="1"/>
            <a:ext cx="12192000" cy="6858000"/>
          </a:xfrm>
          <a:prstGeom prst="rect">
            <a:avLst/>
          </a:prstGeom>
        </p:spPr>
      </p:pic>
      <p:pic>
        <p:nvPicPr>
          <p:cNvPr id="1000100002" name="ODT_ATTR_LBL_LOGO">
            <a:extLst>
              <a:ext uri="{FF2B5EF4-FFF2-40B4-BE49-F238E27FC236}">
                <a16:creationId xmlns:a16="http://schemas.microsoft.com/office/drawing/2014/main" id="{B066AC4A-9A1C-4C10-800A-DAF9F276438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3900091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21677" y="1703436"/>
            <a:ext cx="4369760" cy="614655"/>
          </a:xfrm>
          <a:prstGeom prst="rect">
            <a:avLst/>
          </a:prstGeom>
        </p:spPr>
        <p:txBody>
          <a:bodyPr wrap="square">
            <a:spAutoFit/>
          </a:bodyPr>
          <a:lstStyle/>
          <a:p>
            <a:pPr algn="ctr" defTabSz="862279" rtl="0"/>
            <a:r>
              <a:rPr lang="kk-KZ" sz="1697" dirty="0">
                <a:solidFill>
                  <a:srgbClr val="002060"/>
                </a:solidFill>
                <a:latin typeface="Calibri"/>
              </a:rPr>
              <a:t>Болашақ Атырау, Fircroft рекрутингтік компанияларынан тренингтер мен шеберлік сабақтары</a:t>
            </a:r>
            <a:endParaRPr lang="ru-RU" sz="1697" dirty="0">
              <a:solidFill>
                <a:srgbClr val="002060"/>
              </a:solidFill>
              <a:latin typeface="Calibri"/>
            </a:endParaRPr>
          </a:p>
        </p:txBody>
      </p:sp>
      <p:pic>
        <p:nvPicPr>
          <p:cNvPr id="5" name="Рисунок 4">
            <a:extLst>
              <a:ext uri="{FF2B5EF4-FFF2-40B4-BE49-F238E27FC236}">
                <a16:creationId xmlns:a16="http://schemas.microsoft.com/office/drawing/2014/main" id="{46C1E0D4-52F0-490F-A7A7-B7ED8252C0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4909" y="3807703"/>
            <a:ext cx="3672119" cy="2554006"/>
          </a:xfrm>
          <a:prstGeom prst="rect">
            <a:avLst/>
          </a:prstGeom>
          <a:ln>
            <a:solidFill>
              <a:schemeClr val="accent1"/>
            </a:solidFill>
          </a:ln>
        </p:spPr>
      </p:pic>
      <p:pic>
        <p:nvPicPr>
          <p:cNvPr id="6" name="Рисунок 5">
            <a:extLst>
              <a:ext uri="{FF2B5EF4-FFF2-40B4-BE49-F238E27FC236}">
                <a16:creationId xmlns:a16="http://schemas.microsoft.com/office/drawing/2014/main" id="{48BC494A-A701-4225-AA19-8FBEC274D9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4909" y="762809"/>
            <a:ext cx="3672119" cy="2716214"/>
          </a:xfrm>
          <a:prstGeom prst="rect">
            <a:avLst/>
          </a:prstGeom>
          <a:ln>
            <a:solidFill>
              <a:schemeClr val="accent1"/>
            </a:solidFill>
          </a:ln>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4972" y="3791491"/>
            <a:ext cx="4369760" cy="2554006"/>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46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29110" y="3327126"/>
            <a:ext cx="7457796" cy="353495"/>
          </a:xfrm>
          <a:prstGeom prst="rect">
            <a:avLst/>
          </a:prstGeom>
        </p:spPr>
        <p:txBody>
          <a:bodyPr wrap="square">
            <a:spAutoFit/>
          </a:bodyPr>
          <a:lstStyle/>
          <a:p>
            <a:pPr algn="ctr" defTabSz="862279" rtl="0"/>
            <a:r>
              <a:rPr lang="kk-KZ" sz="1697" b="1" dirty="0">
                <a:solidFill>
                  <a:srgbClr val="002060"/>
                </a:solidFill>
                <a:latin typeface="Times New Roman" pitchFamily="18" charset="0"/>
                <a:cs typeface="Times New Roman" pitchFamily="18" charset="0"/>
              </a:rPr>
              <a:t>Түлектер жәрмеңкесі  2024</a:t>
            </a:r>
            <a:endParaRPr lang="ru-RU" sz="1697" b="1" dirty="0">
              <a:solidFill>
                <a:srgbClr val="002060"/>
              </a:solidFill>
              <a:latin typeface="Times New Roman" pitchFamily="18" charset="0"/>
              <a:cs typeface="Times New Roman" pitchFamily="18" charset="0"/>
            </a:endParaRPr>
          </a:p>
        </p:txBody>
      </p:sp>
      <p:pic>
        <p:nvPicPr>
          <p:cNvPr id="3074" name="Picture 2" descr="C:\Users\User\Desktop\ярмарка 22\IMG202204201533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9110" y="3768527"/>
            <a:ext cx="3677729" cy="2758297"/>
          </a:xfrm>
          <a:prstGeom prst="rect">
            <a:avLst/>
          </a:prstGeom>
          <a:solidFill>
            <a:schemeClr val="accent2"/>
          </a:solidFill>
          <a:ln>
            <a:solidFill>
              <a:schemeClr val="accent1"/>
            </a:solidFill>
          </a:ln>
        </p:spPr>
      </p:pic>
      <p:pic>
        <p:nvPicPr>
          <p:cNvPr id="3075" name="Picture 3" descr="C:\Users\User\Desktop\ярмарка 22\IMG202204201537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9717" y="3768527"/>
            <a:ext cx="3587189" cy="275829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76" name="Picture 4" descr="C:\Users\User\Desktop\ярмарка 22\IMG202204201508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9716" y="874021"/>
            <a:ext cx="3587189" cy="241916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77" name="Picture 5" descr="C:\Users\User\Desktop\ярмарка 22\IMG202204201536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9109" y="874021"/>
            <a:ext cx="3666891" cy="244459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193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299716" y="1200518"/>
            <a:ext cx="3055742" cy="1659300"/>
          </a:xfrm>
          <a:prstGeom prst="rect">
            <a:avLst/>
          </a:prstGeom>
        </p:spPr>
        <p:txBody>
          <a:bodyPr wrap="square">
            <a:spAutoFit/>
          </a:bodyPr>
          <a:lstStyle/>
          <a:p>
            <a:pPr algn="l" defTabSz="862279" rtl="0"/>
            <a:r>
              <a:rPr lang="kk-KZ" sz="1697" dirty="0">
                <a:solidFill>
                  <a:prstClr val="black"/>
                </a:solidFill>
                <a:latin typeface="Calibri"/>
              </a:rPr>
              <a:t>20.09.2024 ж. Атырау облысы бойынша Мемлекеттік кірістер департаментінің өкілдерімен мемлекеттік қызметке орналасу тақырыбы бойынша кездесу</a:t>
            </a:r>
            <a:endParaRPr lang="ru-RU" sz="1697" dirty="0">
              <a:solidFill>
                <a:prstClr val="black"/>
              </a:solidFill>
              <a:latin typeface="Calibri"/>
            </a:endParaRPr>
          </a:p>
        </p:txBody>
      </p:sp>
      <p:pic>
        <p:nvPicPr>
          <p:cNvPr id="5" name="Рисунок 4">
            <a:extLst>
              <a:ext uri="{FF2B5EF4-FFF2-40B4-BE49-F238E27FC236}">
                <a16:creationId xmlns:a16="http://schemas.microsoft.com/office/drawing/2014/main" id="{7E638580-E9BA-4AFC-9727-0F760B3BD1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132" y="1200518"/>
            <a:ext cx="3521307" cy="2640981"/>
          </a:xfrm>
          <a:prstGeom prst="rect">
            <a:avLst/>
          </a:prstGeom>
          <a:ln>
            <a:solidFill>
              <a:schemeClr val="accent1"/>
            </a:solidFill>
          </a:ln>
        </p:spPr>
      </p:pic>
      <p:pic>
        <p:nvPicPr>
          <p:cNvPr id="6" name="Picture 2" descr="F:\IMG-20220915-WA0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9243" y="3230210"/>
            <a:ext cx="3055742" cy="305574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97015" y="4626652"/>
            <a:ext cx="3552956" cy="1659300"/>
          </a:xfrm>
          <a:prstGeom prst="rect">
            <a:avLst/>
          </a:prstGeom>
        </p:spPr>
        <p:txBody>
          <a:bodyPr wrap="square">
            <a:spAutoFit/>
          </a:bodyPr>
          <a:lstStyle/>
          <a:p>
            <a:pPr algn="l" defTabSz="862279" rtl="0"/>
            <a:endParaRPr lang="kk-KZ" sz="1697" dirty="0">
              <a:solidFill>
                <a:prstClr val="black"/>
              </a:solidFill>
              <a:latin typeface="Calibri"/>
            </a:endParaRPr>
          </a:p>
          <a:p>
            <a:pPr algn="l" defTabSz="862279" rtl="0"/>
            <a:r>
              <a:rPr lang="kk-KZ" sz="1697" dirty="0">
                <a:solidFill>
                  <a:prstClr val="black"/>
                </a:solidFill>
                <a:latin typeface="Calibri"/>
              </a:rPr>
              <a:t>20.10.2023 «Бюро Веритас Казахстан Индустриал Сервис» ЖШС-мен практикалық оқу, тағылымдамадан өту және одан әрі жұмысқа орналастыру туралы меморандумға қол қойылды.</a:t>
            </a:r>
            <a:endParaRPr lang="ru-RU" sz="1697" dirty="0">
              <a:solidFill>
                <a:prstClr val="black"/>
              </a:solidFill>
              <a:latin typeface="Calibri"/>
            </a:endParaRPr>
          </a:p>
        </p:txBody>
      </p:sp>
    </p:spTree>
    <p:extLst>
      <p:ext uri="{BB962C8B-B14F-4D97-AF65-F5344CB8AC3E}">
        <p14:creationId xmlns:p14="http://schemas.microsoft.com/office/powerpoint/2010/main" val="3190841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632827" y="5058729"/>
            <a:ext cx="6833547" cy="1659300"/>
          </a:xfrm>
          <a:prstGeom prst="rect">
            <a:avLst/>
          </a:prstGeom>
        </p:spPr>
        <p:txBody>
          <a:bodyPr wrap="square">
            <a:spAutoFit/>
          </a:bodyPr>
          <a:lstStyle/>
          <a:p>
            <a:pPr algn="l" defTabSz="862279" rtl="0"/>
            <a:r>
              <a:rPr lang="kk-KZ" sz="1697" dirty="0">
                <a:solidFill>
                  <a:prstClr val="black"/>
                </a:solidFill>
                <a:latin typeface="Calibri"/>
              </a:rPr>
              <a:t>2024 жылдың 16 қарашасында «Эйр Энерджи Каспиан» ЖШС рекрутингтік компаниясының тұсаукесері өтті, сонымен қатар келесі тақырыптар бойынша шеберлік сабақтары өткізілді:</a:t>
            </a:r>
          </a:p>
          <a:p>
            <a:pPr marL="269462" indent="-269462" algn="l" defTabSz="862279" rtl="0">
              <a:buFont typeface="Arial" pitchFamily="34" charset="0"/>
              <a:buChar char="•"/>
            </a:pPr>
            <a:r>
              <a:rPr lang="kk-KZ" sz="1697" dirty="0">
                <a:solidFill>
                  <a:prstClr val="black"/>
                </a:solidFill>
                <a:latin typeface="Calibri"/>
              </a:rPr>
              <a:t>«Сұхбаттан қалай сәтті өтуге болады»</a:t>
            </a:r>
          </a:p>
          <a:p>
            <a:pPr marL="269462" indent="-269462" algn="l" defTabSz="862279" rtl="0">
              <a:buFont typeface="Arial" pitchFamily="34" charset="0"/>
              <a:buChar char="•"/>
            </a:pPr>
            <a:r>
              <a:rPr lang="kk-KZ" sz="1697" dirty="0">
                <a:solidFill>
                  <a:prstClr val="black"/>
                </a:solidFill>
                <a:latin typeface="Calibri"/>
              </a:rPr>
              <a:t>«Жұмысты қайдан және қалай іздеу керек»</a:t>
            </a:r>
          </a:p>
          <a:p>
            <a:pPr marL="269462" indent="-269462" algn="l" defTabSz="862279" rtl="0">
              <a:buFont typeface="Arial" pitchFamily="34" charset="0"/>
              <a:buChar char="•"/>
            </a:pPr>
            <a:r>
              <a:rPr lang="kk-KZ" sz="1697" dirty="0">
                <a:solidFill>
                  <a:prstClr val="black"/>
                </a:solidFill>
                <a:latin typeface="Calibri"/>
              </a:rPr>
              <a:t>«Түйіндеме жазудың алтын ережелері»</a:t>
            </a:r>
            <a:endParaRPr lang="ru-RU" sz="1697" dirty="0">
              <a:solidFill>
                <a:prstClr val="black"/>
              </a:solidFill>
              <a:latin typeface="Calibri"/>
            </a:endParaRPr>
          </a:p>
        </p:txBody>
      </p:sp>
      <p:pic>
        <p:nvPicPr>
          <p:cNvPr id="5122" name="Picture 2" descr="C:\Users\User\Desktop\эйрсвифт\IMG-20221116-WA0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2825" y="227622"/>
            <a:ext cx="3191553" cy="239366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3" name="Picture 3" descr="C:\Users\User\Desktop\эйрсвифт\IMG202211161028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1811" y="195367"/>
            <a:ext cx="3234563" cy="242592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4" name="Picture 4" descr="C:\Users\User\Desktop\эйрсвифт\IMG202211161524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1811" y="2653170"/>
            <a:ext cx="3234563" cy="242592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5" name="Picture 5" descr="C:\Users\User\Desktop\эйрсвифт\IMG202211161606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2826" y="2682041"/>
            <a:ext cx="3207015" cy="240526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192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116771" y="68505"/>
            <a:ext cx="3967118" cy="614655"/>
          </a:xfrm>
          <a:prstGeom prst="rect">
            <a:avLst/>
          </a:prstGeom>
        </p:spPr>
        <p:txBody>
          <a:bodyPr wrap="square">
            <a:spAutoFit/>
          </a:bodyPr>
          <a:lstStyle/>
          <a:p>
            <a:pPr algn="ctr" defTabSz="862279" rtl="0"/>
            <a:r>
              <a:rPr lang="kk-KZ" sz="1697" dirty="0">
                <a:solidFill>
                  <a:prstClr val="black"/>
                </a:solidFill>
                <a:latin typeface="Calibri"/>
              </a:rPr>
              <a:t>2024 жыл, 6 ақпан</a:t>
            </a:r>
          </a:p>
          <a:p>
            <a:pPr algn="ctr" defTabSz="862279" rtl="0"/>
            <a:r>
              <a:rPr lang="kk-KZ" sz="1697" dirty="0">
                <a:solidFill>
                  <a:prstClr val="black"/>
                </a:solidFill>
                <a:latin typeface="Calibri"/>
              </a:rPr>
              <a:t>«Теңізшевройл» ЖШС</a:t>
            </a:r>
            <a:endParaRPr lang="ru-RU" sz="1697" dirty="0">
              <a:solidFill>
                <a:prstClr val="black"/>
              </a:solidFill>
              <a:latin typeface="Calibri"/>
            </a:endParaRPr>
          </a:p>
        </p:txBody>
      </p:sp>
      <p:sp>
        <p:nvSpPr>
          <p:cNvPr id="5" name="Прямоугольник 4"/>
          <p:cNvSpPr/>
          <p:nvPr/>
        </p:nvSpPr>
        <p:spPr>
          <a:xfrm>
            <a:off x="3583501" y="68505"/>
            <a:ext cx="2076461" cy="614655"/>
          </a:xfrm>
          <a:prstGeom prst="rect">
            <a:avLst/>
          </a:prstGeom>
        </p:spPr>
        <p:txBody>
          <a:bodyPr wrap="square">
            <a:spAutoFit/>
          </a:bodyPr>
          <a:lstStyle/>
          <a:p>
            <a:pPr algn="ctr" defTabSz="862279" rtl="0"/>
            <a:r>
              <a:rPr lang="kk-KZ" sz="1697" dirty="0">
                <a:solidFill>
                  <a:prstClr val="black"/>
                </a:solidFill>
                <a:latin typeface="Calibri"/>
              </a:rPr>
              <a:t>2024 жыл, 5 қаңтар</a:t>
            </a:r>
          </a:p>
          <a:p>
            <a:pPr algn="ctr" defTabSz="862279" rtl="0"/>
            <a:r>
              <a:rPr lang="kk-KZ" sz="1697" dirty="0">
                <a:solidFill>
                  <a:prstClr val="black"/>
                </a:solidFill>
                <a:latin typeface="Calibri"/>
              </a:rPr>
              <a:t>«</a:t>
            </a:r>
            <a:r>
              <a:rPr lang="en-US" sz="1697" dirty="0">
                <a:solidFill>
                  <a:prstClr val="black"/>
                </a:solidFill>
                <a:latin typeface="Calibri"/>
              </a:rPr>
              <a:t>KMG Automation</a:t>
            </a:r>
            <a:r>
              <a:rPr lang="kk-KZ" sz="1697" dirty="0">
                <a:solidFill>
                  <a:prstClr val="black"/>
                </a:solidFill>
                <a:latin typeface="Calibri"/>
              </a:rPr>
              <a:t>»</a:t>
            </a:r>
            <a:endParaRPr lang="ru-RU" sz="1697" dirty="0">
              <a:solidFill>
                <a:prstClr val="black"/>
              </a:solidFill>
              <a:latin typeface="Calibri"/>
            </a:endParaRPr>
          </a:p>
        </p:txBody>
      </p:sp>
      <p:pic>
        <p:nvPicPr>
          <p:cNvPr id="6146" name="Picture 2" descr="C:\Users\User\Downloads\WhatsApp Image 2023-03-28 at 14.51.59.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6611" y="716868"/>
            <a:ext cx="3789624" cy="284221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147" name="Picture 3" descr="C:\Users\User\Downloads\WhatsApp Image 2023-03-28 at 14.53.24.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2110" y="683160"/>
            <a:ext cx="3804890" cy="285366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Рисунок 7" descr="C:\Users\User\Downloads\WhatsApp Image 2023-02-24 at 11.56.52.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3853" y="3635289"/>
            <a:ext cx="3804890" cy="2784121"/>
          </a:xfrm>
          <a:prstGeom prst="rect">
            <a:avLst/>
          </a:prstGeom>
          <a:noFill/>
          <a:ln>
            <a:solidFill>
              <a:schemeClr val="accent1"/>
            </a:solidFill>
          </a:ln>
        </p:spPr>
      </p:pic>
      <p:sp>
        <p:nvSpPr>
          <p:cNvPr id="9" name="Прямоугольник 8"/>
          <p:cNvSpPr/>
          <p:nvPr/>
        </p:nvSpPr>
        <p:spPr>
          <a:xfrm>
            <a:off x="6090877" y="4720023"/>
            <a:ext cx="3967118" cy="614655"/>
          </a:xfrm>
          <a:prstGeom prst="rect">
            <a:avLst/>
          </a:prstGeom>
        </p:spPr>
        <p:txBody>
          <a:bodyPr wrap="square">
            <a:spAutoFit/>
          </a:bodyPr>
          <a:lstStyle/>
          <a:p>
            <a:pPr algn="ctr" defTabSz="862279" rtl="0"/>
            <a:r>
              <a:rPr lang="kk-KZ" sz="1697" dirty="0">
                <a:solidFill>
                  <a:prstClr val="black"/>
                </a:solidFill>
                <a:latin typeface="Calibri"/>
              </a:rPr>
              <a:t>2024 жыл, ақпан</a:t>
            </a:r>
          </a:p>
          <a:p>
            <a:pPr algn="ctr" defTabSz="862279" rtl="0"/>
            <a:r>
              <a:rPr lang="kk-KZ" sz="1697" dirty="0">
                <a:solidFill>
                  <a:prstClr val="black"/>
                </a:solidFill>
                <a:latin typeface="Calibri"/>
              </a:rPr>
              <a:t>ЖШС "</a:t>
            </a:r>
            <a:r>
              <a:rPr lang="en-US" sz="1697" dirty="0">
                <a:solidFill>
                  <a:prstClr val="black"/>
                </a:solidFill>
                <a:latin typeface="Calibri"/>
              </a:rPr>
              <a:t>Эмерсон</a:t>
            </a:r>
            <a:r>
              <a:rPr lang="kk-KZ" sz="1697" dirty="0">
                <a:solidFill>
                  <a:prstClr val="black"/>
                </a:solidFill>
                <a:latin typeface="Calibri"/>
              </a:rPr>
              <a:t>»</a:t>
            </a:r>
            <a:endParaRPr lang="ru-RU" sz="1697" dirty="0">
              <a:solidFill>
                <a:prstClr val="black"/>
              </a:solidFill>
              <a:latin typeface="Calibri"/>
            </a:endParaRPr>
          </a:p>
        </p:txBody>
      </p:sp>
    </p:spTree>
    <p:extLst>
      <p:ext uri="{BB962C8B-B14F-4D97-AF65-F5344CB8AC3E}">
        <p14:creationId xmlns:p14="http://schemas.microsoft.com/office/powerpoint/2010/main" val="1088437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B7A2F44-D219-44BD-9C43-D5E58B3793E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8832"/>
          <a:stretch/>
        </p:blipFill>
        <p:spPr>
          <a:xfrm>
            <a:off x="0" y="1390"/>
            <a:ext cx="12192000" cy="6855220"/>
          </a:xfrm>
          <a:prstGeom prst="rect">
            <a:avLst/>
          </a:prstGeom>
        </p:spPr>
      </p:pic>
      <p:sp>
        <p:nvSpPr>
          <p:cNvPr id="14" name="Rectangle 9">
            <a:extLst>
              <a:ext uri="{FF2B5EF4-FFF2-40B4-BE49-F238E27FC236}">
                <a16:creationId xmlns:a16="http://schemas.microsoft.com/office/drawing/2014/main" id="{111A9014-3D33-4D66-80A6-1F8E39AEBE55}"/>
              </a:ext>
            </a:extLst>
          </p:cNvPr>
          <p:cNvSpPr/>
          <p:nvPr/>
        </p:nvSpPr>
        <p:spPr>
          <a:xfrm>
            <a:off x="0" y="1548882"/>
            <a:ext cx="12191999" cy="5309119"/>
          </a:xfrm>
          <a:prstGeom prst="rect">
            <a:avLst/>
          </a:prstGeom>
          <a:gradFill flip="none" rotWithShape="1">
            <a:gsLst>
              <a:gs pos="0">
                <a:schemeClr val="accent1">
                  <a:shade val="30000"/>
                  <a:satMod val="115000"/>
                  <a:alpha val="0"/>
                </a:schemeClr>
              </a:gs>
              <a:gs pos="34000">
                <a:srgbClr val="003069">
                  <a:alpha val="38000"/>
                  <a:lumMod val="7000"/>
                  <a:lumOff val="93000"/>
                </a:srgbClr>
              </a:gs>
              <a:gs pos="72000">
                <a:schemeClr val="accent1">
                  <a:shade val="67500"/>
                  <a:satMod val="115000"/>
                  <a:alpha val="93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N" dirty="0">
              <a:latin typeface="Segoe UI" panose="020B0502040204020203" pitchFamily="34" charset="0"/>
              <a:cs typeface="Segoe UI" panose="020B0502040204020203" pitchFamily="34" charset="0"/>
            </a:endParaRPr>
          </a:p>
        </p:txBody>
      </p:sp>
      <p:sp>
        <p:nvSpPr>
          <p:cNvPr id="30" name="Прямоугольник 20">
            <a:extLst>
              <a:ext uri="{FF2B5EF4-FFF2-40B4-BE49-F238E27FC236}">
                <a16:creationId xmlns:a16="http://schemas.microsoft.com/office/drawing/2014/main" id="{08638550-4D8F-452D-9E75-A7FE5BBA8F7C}"/>
              </a:ext>
            </a:extLst>
          </p:cNvPr>
          <p:cNvSpPr/>
          <p:nvPr/>
        </p:nvSpPr>
        <p:spPr>
          <a:xfrm>
            <a:off x="0" y="0"/>
            <a:ext cx="12192000" cy="4890009"/>
          </a:xfrm>
          <a:prstGeom prst="rect">
            <a:avLst/>
          </a:prstGeom>
          <a:gradFill flip="none" rotWithShape="1">
            <a:gsLst>
              <a:gs pos="0">
                <a:schemeClr val="accent1">
                  <a:shade val="30000"/>
                  <a:satMod val="115000"/>
                </a:schemeClr>
              </a:gs>
              <a:gs pos="47000">
                <a:srgbClr val="003069">
                  <a:alpha val="92000"/>
                </a:srgbClr>
              </a:gs>
              <a:gs pos="72000">
                <a:schemeClr val="accent1">
                  <a:shade val="67500"/>
                  <a:satMod val="115000"/>
                  <a:alpha val="58000"/>
                </a:schemeClr>
              </a:gs>
              <a:gs pos="100000">
                <a:schemeClr val="accent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latin typeface="Arial Narrow" panose="020B0606020202030204" pitchFamily="34" charset="0"/>
            </a:endParaRPr>
          </a:p>
        </p:txBody>
      </p:sp>
      <p:pic>
        <p:nvPicPr>
          <p:cNvPr id="31" name="Рисунок 21">
            <a:extLst>
              <a:ext uri="{FF2B5EF4-FFF2-40B4-BE49-F238E27FC236}">
                <a16:creationId xmlns:a16="http://schemas.microsoft.com/office/drawing/2014/main" id="{E7215008-3A2C-40CC-A0E4-D89C878EBE5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05844" y="800936"/>
            <a:ext cx="1780310" cy="1260014"/>
          </a:xfrm>
          <a:prstGeom prst="rect">
            <a:avLst/>
          </a:prstGeom>
        </p:spPr>
      </p:pic>
      <p:sp>
        <p:nvSpPr>
          <p:cNvPr id="32" name="Прямоугольник 22">
            <a:extLst>
              <a:ext uri="{FF2B5EF4-FFF2-40B4-BE49-F238E27FC236}">
                <a16:creationId xmlns:a16="http://schemas.microsoft.com/office/drawing/2014/main" id="{AA7E4052-9D6F-44B6-9B77-F2817EDC2C83}"/>
              </a:ext>
            </a:extLst>
          </p:cNvPr>
          <p:cNvSpPr/>
          <p:nvPr/>
        </p:nvSpPr>
        <p:spPr>
          <a:xfrm>
            <a:off x="1727011" y="2204689"/>
            <a:ext cx="9014199" cy="769441"/>
          </a:xfrm>
          <a:prstGeom prst="rect">
            <a:avLst/>
          </a:prstGeom>
        </p:spPr>
        <p:txBody>
          <a:bodyPr wrap="none">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ru-RU" sz="4400" b="1" spc="5" dirty="0">
                <a:solidFill>
                  <a:schemeClr val="bg1"/>
                </a:solidFill>
                <a:latin typeface="Segoe UI"/>
                <a:cs typeface="Segoe UI"/>
              </a:rPr>
              <a:t>Назар аударғаныңызға рақмет!</a:t>
            </a:r>
            <a:endParaRPr lang="x-none" sz="4400" b="1" spc="5" dirty="0">
              <a:solidFill>
                <a:schemeClr val="bg1"/>
              </a:solidFill>
              <a:latin typeface="Segoe UI"/>
              <a:cs typeface="Segoe UI"/>
            </a:endParaRPr>
          </a:p>
        </p:txBody>
      </p:sp>
    </p:spTree>
    <p:extLst>
      <p:ext uri="{BB962C8B-B14F-4D97-AF65-F5344CB8AC3E}">
        <p14:creationId xmlns:p14="http://schemas.microsoft.com/office/powerpoint/2010/main" val="1013918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288021" y="204492"/>
            <a:ext cx="5472608" cy="2643357"/>
          </a:xfrm>
        </p:spPr>
        <p:txBody>
          <a:bodyPr>
            <a:normAutofit/>
          </a:bodyPr>
          <a:lstStyle/>
          <a:p>
            <a:pPr rtl="0"/>
            <a:r>
              <a:rPr lang="ru-RU" sz="2400" b="1" dirty="0" err="1">
                <a:latin typeface="Times New Roman" pitchFamily="18" charset="0"/>
                <a:cs typeface="Times New Roman" pitchFamily="18" charset="0"/>
              </a:rPr>
              <a:t>Еңбек</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нарығында</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сұранысқа</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ие</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мамандарды</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даярлау</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құралы</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ретінде</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дуалды</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білім</a:t>
            </a:r>
            <a:r>
              <a:rPr lang="ru-RU" sz="2400" b="1" dirty="0">
                <a:latin typeface="Times New Roman" pitchFamily="18" charset="0"/>
                <a:cs typeface="Times New Roman" pitchFamily="18" charset="0"/>
              </a:rPr>
              <a:t> беру </a:t>
            </a:r>
            <a:r>
              <a:rPr lang="ru-RU" sz="2400" b="1" dirty="0" err="1">
                <a:latin typeface="Times New Roman" pitchFamily="18" charset="0"/>
                <a:cs typeface="Times New Roman" pitchFamily="18" charset="0"/>
              </a:rPr>
              <a:t>жоғары</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оқу</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орындары</a:t>
            </a:r>
            <a:r>
              <a:rPr lang="ru-RU" sz="2400" b="1" dirty="0">
                <a:latin typeface="Times New Roman" pitchFamily="18" charset="0"/>
                <a:cs typeface="Times New Roman" pitchFamily="18" charset="0"/>
              </a:rPr>
              <a:t> мен </a:t>
            </a:r>
            <a:r>
              <a:rPr lang="ru-RU" sz="2400" b="1" dirty="0" err="1">
                <a:latin typeface="Times New Roman" pitchFamily="18" charset="0"/>
                <a:cs typeface="Times New Roman" pitchFamily="18" charset="0"/>
              </a:rPr>
              <a:t>жұмыс</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берушілердің</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тиімді</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өзара</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әрекеттесу</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тетіктері</a:t>
            </a:r>
            <a:endParaRPr lang="ru-RU" sz="2400" b="1" dirty="0">
              <a:latin typeface="Times New Roman" pitchFamily="18" charset="0"/>
              <a:cs typeface="Times New Roman" pitchFamily="18" charset="0"/>
            </a:endParaRPr>
          </a:p>
        </p:txBody>
      </p:sp>
      <p:pic>
        <p:nvPicPr>
          <p:cNvPr id="3074" name="Picture 2" descr="C:\Users\User\Desktop\22\фотолар 21\IMG-20230302-WA00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451" y="404602"/>
            <a:ext cx="5664629" cy="294550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75" name="Picture 3" descr="C:\Users\User\Desktop\22\фотолар 21\IMG-20230302-WA0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214" y="3422931"/>
            <a:ext cx="8208235" cy="3031432"/>
          </a:xfrm>
          <a:prstGeom prst="rect">
            <a:avLst/>
          </a:prstGeom>
          <a:solidFill>
            <a:schemeClr val="accent2"/>
          </a:solidFill>
          <a:ln>
            <a:solidFill>
              <a:schemeClr val="accent1"/>
            </a:solidFill>
          </a:ln>
        </p:spPr>
      </p:pic>
    </p:spTree>
    <p:extLst>
      <p:ext uri="{BB962C8B-B14F-4D97-AF65-F5344CB8AC3E}">
        <p14:creationId xmlns:p14="http://schemas.microsoft.com/office/powerpoint/2010/main" val="3355832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descr="Изображение выглядит как снимок экрана, текст, диаграмма, линия  Автоматически созданное описание">
            <a:extLst>
              <a:ext uri="{FF2B5EF4-FFF2-40B4-BE49-F238E27FC236}">
                <a16:creationId xmlns:a16="http://schemas.microsoft.com/office/drawing/2014/main" id="{B64B821B-7763-60F9-12B9-192B044D4D2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2736" y="117988"/>
            <a:ext cx="11842954" cy="6740640"/>
          </a:xfrm>
        </p:spPr>
      </p:pic>
      <p:sp>
        <p:nvSpPr>
          <p:cNvPr id="7" name="TextBox 6">
            <a:extLst>
              <a:ext uri="{FF2B5EF4-FFF2-40B4-BE49-F238E27FC236}">
                <a16:creationId xmlns:a16="http://schemas.microsoft.com/office/drawing/2014/main" id="{E39822AD-B654-D35C-F5A2-E444C0F9C024}"/>
              </a:ext>
            </a:extLst>
          </p:cNvPr>
          <p:cNvSpPr txBox="1"/>
          <p:nvPr/>
        </p:nvSpPr>
        <p:spPr>
          <a:xfrm>
            <a:off x="2739683" y="784887"/>
            <a:ext cx="7723163" cy="523220"/>
          </a:xfrm>
          <a:prstGeom prst="rect">
            <a:avLst/>
          </a:prstGeom>
          <a:noFill/>
        </p:spPr>
        <p:txBody>
          <a:bodyPr wrap="square">
            <a:spAutoFit/>
          </a:bodyPr>
          <a:lstStyle/>
          <a:p>
            <a:pPr algn="ctr" rtl="0"/>
            <a:r>
              <a:rPr lang="ru-RU" sz="2800" dirty="0" err="1">
                <a:latin typeface="Times New Roman" panose="02020603050405020304" pitchFamily="18" charset="0"/>
                <a:cs typeface="Times New Roman" panose="02020603050405020304" pitchFamily="18" charset="0"/>
              </a:rPr>
              <a:t>Дуалды</a:t>
            </a:r>
            <a:r>
              <a:rPr lang="ru-RU" sz="2800" dirty="0">
                <a:latin typeface="Times New Roman" panose="02020603050405020304" pitchFamily="18" charset="0"/>
                <a:cs typeface="Times New Roman" panose="02020603050405020304" pitchFamily="18" charset="0"/>
              </a:rPr>
              <a:t> оқыту</a:t>
            </a:r>
          </a:p>
        </p:txBody>
      </p:sp>
      <p:sp>
        <p:nvSpPr>
          <p:cNvPr id="9" name="TextBox 8">
            <a:extLst>
              <a:ext uri="{FF2B5EF4-FFF2-40B4-BE49-F238E27FC236}">
                <a16:creationId xmlns:a16="http://schemas.microsoft.com/office/drawing/2014/main" id="{42A12B57-C85E-265E-0BA8-429D04F20331}"/>
              </a:ext>
            </a:extLst>
          </p:cNvPr>
          <p:cNvSpPr txBox="1"/>
          <p:nvPr/>
        </p:nvSpPr>
        <p:spPr>
          <a:xfrm>
            <a:off x="1097280" y="1568179"/>
            <a:ext cx="9675055" cy="707886"/>
          </a:xfrm>
          <a:prstGeom prst="rect">
            <a:avLst/>
          </a:prstGeom>
          <a:noFill/>
        </p:spPr>
        <p:txBody>
          <a:bodyPr wrap="square">
            <a:spAutoFit/>
          </a:bodyPr>
          <a:lstStyle/>
          <a:p>
            <a:pPr algn="l" rtl="0"/>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Дуалды</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оқыту –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оқу</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процесінің</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практикалық</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бөлігі өндірісте, ал теориялық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бөлігі</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университетте</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болатын</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кәсіптік білім беру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түрі</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D9C426CC-F30D-9094-D6D7-24E1B4FDB06E}"/>
              </a:ext>
            </a:extLst>
          </p:cNvPr>
          <p:cNvSpPr txBox="1"/>
          <p:nvPr/>
        </p:nvSpPr>
        <p:spPr>
          <a:xfrm>
            <a:off x="1097280" y="3841493"/>
            <a:ext cx="9805182" cy="707886"/>
          </a:xfrm>
          <a:prstGeom prst="rect">
            <a:avLst/>
          </a:prstGeom>
          <a:noFill/>
        </p:spPr>
        <p:txBody>
          <a:bodyPr wrap="square">
            <a:spAutoFit/>
          </a:bodyPr>
          <a:lstStyle/>
          <a:p>
            <a:pPr algn="l" rtl="0"/>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С.Өтебаев</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атындағы Атырау мұнай және газ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университеті</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Қазақстан</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бойынша</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ж</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оғары</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білім беру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жүйесінде</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алғаш</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болып</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дуалды</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оқытуды</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енгізді</a:t>
            </a: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C22F2CE-79E3-F437-DEF5-96D57F52BEA2}"/>
              </a:ext>
            </a:extLst>
          </p:cNvPr>
          <p:cNvSpPr txBox="1"/>
          <p:nvPr/>
        </p:nvSpPr>
        <p:spPr>
          <a:xfrm>
            <a:off x="1097280" y="2841977"/>
            <a:ext cx="8961120" cy="400110"/>
          </a:xfrm>
          <a:prstGeom prst="rect">
            <a:avLst/>
          </a:prstGeom>
          <a:noFill/>
        </p:spPr>
        <p:txBody>
          <a:bodyPr wrap="square">
            <a:spAutoFit/>
          </a:bodyPr>
          <a:lstStyle/>
          <a:p>
            <a:pPr algn="l" rtl="0"/>
            <a:r>
              <a:rPr lang="ru-RU" sz="2000" dirty="0" err="1">
                <a:effectLst/>
                <a:latin typeface="Times New Roman" panose="02020603050405020304" pitchFamily="18" charset="0"/>
                <a:ea typeface="Calibri" panose="020F0502020204030204" pitchFamily="34" charset="0"/>
              </a:rPr>
              <a:t>Дуалды</a:t>
            </a:r>
            <a:r>
              <a:rPr lang="ru-RU" sz="2000" dirty="0">
                <a:effectLst/>
                <a:latin typeface="Times New Roman" panose="02020603050405020304" pitchFamily="18" charset="0"/>
                <a:ea typeface="Calibri" panose="020F0502020204030204" pitchFamily="34" charset="0"/>
              </a:rPr>
              <a:t> </a:t>
            </a:r>
            <a:r>
              <a:rPr lang="ru-RU" sz="2000" dirty="0" err="1">
                <a:effectLst/>
                <a:latin typeface="Times New Roman" panose="02020603050405020304" pitchFamily="18" charset="0"/>
                <a:ea typeface="Calibri" panose="020F0502020204030204" pitchFamily="34" charset="0"/>
              </a:rPr>
              <a:t>оқыту</a:t>
            </a:r>
            <a:r>
              <a:rPr lang="kk-KZ" sz="2000" dirty="0">
                <a:effectLst/>
                <a:latin typeface="Times New Roman" panose="02020603050405020304" pitchFamily="18" charset="0"/>
                <a:ea typeface="Calibri" panose="020F0502020204030204" pitchFamily="34" charset="0"/>
              </a:rPr>
              <a:t>ға</a:t>
            </a:r>
            <a:r>
              <a:rPr lang="ru-RU" sz="2000" dirty="0">
                <a:effectLst/>
                <a:latin typeface="Times New Roman" panose="02020603050405020304" pitchFamily="18" charset="0"/>
                <a:ea typeface="Calibri" panose="020F0502020204030204" pitchFamily="34" charset="0"/>
              </a:rPr>
              <a:t> </a:t>
            </a:r>
            <a:r>
              <a:rPr lang="ru-RU" sz="2000" dirty="0" err="1">
                <a:effectLst/>
                <a:latin typeface="Times New Roman" panose="02020603050405020304" pitchFamily="18" charset="0"/>
                <a:ea typeface="Calibri" panose="020F0502020204030204" pitchFamily="34" charset="0"/>
              </a:rPr>
              <a:t>қатысушылар</a:t>
            </a:r>
            <a:r>
              <a:rPr lang="ru-RU" sz="2000" dirty="0">
                <a:effectLst/>
                <a:latin typeface="Times New Roman" panose="02020603050405020304" pitchFamily="18" charset="0"/>
                <a:ea typeface="Calibri" panose="020F0502020204030204" pitchFamily="34" charset="0"/>
              </a:rPr>
              <a:t>:</a:t>
            </a:r>
            <a:r>
              <a:rPr lang="ru-RU" sz="2000" dirty="0">
                <a:solidFill>
                  <a:srgbClr val="333333"/>
                </a:solidFill>
                <a:effectLst/>
                <a:latin typeface="Times New Roman" panose="02020603050405020304" pitchFamily="18" charset="0"/>
                <a:ea typeface="Calibri" panose="020F0502020204030204" pitchFamily="34" charset="0"/>
              </a:rPr>
              <a:t> </a:t>
            </a:r>
            <a:r>
              <a:rPr lang="kk-KZ" sz="2000" b="1" dirty="0">
                <a:solidFill>
                  <a:srgbClr val="333333"/>
                </a:solidFill>
                <a:effectLst/>
                <a:latin typeface="Times New Roman" panose="02020603050405020304" pitchFamily="18" charset="0"/>
                <a:ea typeface="Calibri" panose="020F0502020204030204" pitchFamily="34" charset="0"/>
              </a:rPr>
              <a:t>студент</a:t>
            </a:r>
            <a:r>
              <a:rPr lang="ru-RU" sz="2000" dirty="0">
                <a:effectLst/>
                <a:latin typeface="Times New Roman" panose="02020603050405020304" pitchFamily="18" charset="0"/>
                <a:ea typeface="Calibri" panose="020F0502020204030204" pitchFamily="34" charset="0"/>
              </a:rPr>
              <a:t>, </a:t>
            </a:r>
            <a:r>
              <a:rPr lang="ru-RU" sz="2000" dirty="0" err="1">
                <a:effectLst/>
                <a:latin typeface="Times New Roman" panose="02020603050405020304" pitchFamily="18" charset="0"/>
                <a:ea typeface="Calibri" panose="020F0502020204030204" pitchFamily="34" charset="0"/>
              </a:rPr>
              <a:t>кәсіпорын</a:t>
            </a:r>
            <a:r>
              <a:rPr lang="ru-RU" sz="2000" dirty="0">
                <a:effectLst/>
                <a:latin typeface="Times New Roman" panose="02020603050405020304" pitchFamily="18" charset="0"/>
                <a:ea typeface="Calibri" panose="020F0502020204030204" pitchFamily="34" charset="0"/>
              </a:rPr>
              <a:t> және университет</a:t>
            </a:r>
            <a:endParaRPr lang="ru-RU" sz="2000" dirty="0"/>
          </a:p>
        </p:txBody>
      </p:sp>
    </p:spTree>
    <p:extLst>
      <p:ext uri="{BB962C8B-B14F-4D97-AF65-F5344CB8AC3E}">
        <p14:creationId xmlns:p14="http://schemas.microsoft.com/office/powerpoint/2010/main" val="1658593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4" descr="Изображение выглядит как снимок экрана, текст, диаграмма, линия  Автоматически созданное описание">
            <a:extLst>
              <a:ext uri="{FF2B5EF4-FFF2-40B4-BE49-F238E27FC236}">
                <a16:creationId xmlns:a16="http://schemas.microsoft.com/office/drawing/2014/main" id="{4A618C29-4C85-4467-F135-9D5A58D6D94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26" y="58680"/>
            <a:ext cx="11842954" cy="6740640"/>
          </a:xfrm>
        </p:spPr>
      </p:pic>
      <p:sp>
        <p:nvSpPr>
          <p:cNvPr id="6" name="TextBox 5">
            <a:extLst>
              <a:ext uri="{FF2B5EF4-FFF2-40B4-BE49-F238E27FC236}">
                <a16:creationId xmlns:a16="http://schemas.microsoft.com/office/drawing/2014/main" id="{A13651C0-8E8C-C6C6-E90B-D607CEA81B6A}"/>
              </a:ext>
            </a:extLst>
          </p:cNvPr>
          <p:cNvSpPr txBox="1"/>
          <p:nvPr/>
        </p:nvSpPr>
        <p:spPr>
          <a:xfrm>
            <a:off x="4249909" y="1114381"/>
            <a:ext cx="8204981" cy="707886"/>
          </a:xfrm>
          <a:prstGeom prst="rect">
            <a:avLst/>
          </a:prstGeom>
          <a:noFill/>
        </p:spPr>
        <p:txBody>
          <a:bodyPr wrap="square">
            <a:spAutoFit/>
          </a:bodyPr>
          <a:lstStyle/>
          <a:p>
            <a:pPr algn="l" rtl="0"/>
            <a:r>
              <a:rPr lang="ru-RU" sz="2000" dirty="0" err="1">
                <a:effectLst/>
                <a:latin typeface="Times New Roman" panose="02020603050405020304" pitchFamily="18" charset="0"/>
                <a:ea typeface="Calibri" panose="020F0502020204030204" pitchFamily="34" charset="0"/>
              </a:rPr>
              <a:t>Дуалды</a:t>
            </a:r>
            <a:r>
              <a:rPr lang="ru-RU" sz="2000" dirty="0">
                <a:effectLst/>
                <a:latin typeface="Times New Roman" panose="02020603050405020304" pitchFamily="18" charset="0"/>
                <a:ea typeface="Calibri" panose="020F0502020204030204" pitchFamily="34" charset="0"/>
              </a:rPr>
              <a:t> оқыту білім мен бизнестің өзара әрекеттесуін көздейді, соның нәтижесінде білікті мамандарды дайындау </a:t>
            </a:r>
            <a:r>
              <a:rPr lang="ru-RU" sz="2000" dirty="0" err="1">
                <a:effectLst/>
                <a:latin typeface="Times New Roman" panose="02020603050405020304" pitchFamily="18" charset="0"/>
                <a:ea typeface="Calibri" panose="020F0502020204030204" pitchFamily="34" charset="0"/>
              </a:rPr>
              <a:t>тиімділігі</a:t>
            </a:r>
            <a:r>
              <a:rPr lang="ru-RU" sz="2000" dirty="0">
                <a:effectLst/>
                <a:latin typeface="Times New Roman" panose="02020603050405020304" pitchFamily="18" charset="0"/>
                <a:ea typeface="Calibri" panose="020F0502020204030204" pitchFamily="34" charset="0"/>
              </a:rPr>
              <a:t> </a:t>
            </a:r>
            <a:r>
              <a:rPr lang="ru-RU" sz="2000" dirty="0" err="1">
                <a:effectLst/>
                <a:latin typeface="Times New Roman" panose="02020603050405020304" pitchFamily="18" charset="0"/>
                <a:ea typeface="Calibri" panose="020F0502020204030204" pitchFamily="34" charset="0"/>
              </a:rPr>
              <a:t>артады</a:t>
            </a:r>
            <a:r>
              <a:rPr lang="ru-RU" sz="2000" b="0" i="0" dirty="0">
                <a:solidFill>
                  <a:srgbClr val="000000"/>
                </a:solidFill>
                <a:effectLst/>
                <a:latin typeface="Arial" panose="020B0604020202020204" pitchFamily="34" charset="0"/>
              </a:rPr>
              <a:t>.</a:t>
            </a:r>
            <a:endParaRPr lang="ru-RU" sz="2000" dirty="0"/>
          </a:p>
        </p:txBody>
      </p:sp>
      <p:pic>
        <p:nvPicPr>
          <p:cNvPr id="8" name="Рисунок 7">
            <a:extLst>
              <a:ext uri="{FF2B5EF4-FFF2-40B4-BE49-F238E27FC236}">
                <a16:creationId xmlns:a16="http://schemas.microsoft.com/office/drawing/2014/main" id="{39361867-7750-261A-E22A-2F78245864E5}"/>
              </a:ext>
            </a:extLst>
          </p:cNvPr>
          <p:cNvPicPr>
            <a:picLocks noChangeAspect="1"/>
          </p:cNvPicPr>
          <p:nvPr/>
        </p:nvPicPr>
        <p:blipFill>
          <a:blip r:embed="rId3"/>
          <a:stretch>
            <a:fillRect/>
          </a:stretch>
        </p:blipFill>
        <p:spPr>
          <a:xfrm>
            <a:off x="401809" y="1558412"/>
            <a:ext cx="3848100" cy="5181600"/>
          </a:xfrm>
          <a:prstGeom prst="rect">
            <a:avLst/>
          </a:prstGeom>
        </p:spPr>
      </p:pic>
      <p:sp>
        <p:nvSpPr>
          <p:cNvPr id="10" name="TextBox 9">
            <a:extLst>
              <a:ext uri="{FF2B5EF4-FFF2-40B4-BE49-F238E27FC236}">
                <a16:creationId xmlns:a16="http://schemas.microsoft.com/office/drawing/2014/main" id="{A7C1ECFC-1432-9178-F64B-7D0ADAACEEF1}"/>
              </a:ext>
            </a:extLst>
          </p:cNvPr>
          <p:cNvSpPr txBox="1"/>
          <p:nvPr/>
        </p:nvSpPr>
        <p:spPr>
          <a:xfrm>
            <a:off x="4265443" y="2380326"/>
            <a:ext cx="7116786" cy="369332"/>
          </a:xfrm>
          <a:prstGeom prst="rect">
            <a:avLst/>
          </a:prstGeom>
          <a:noFill/>
        </p:spPr>
        <p:txBody>
          <a:bodyPr wrap="square">
            <a:spAutoFit/>
          </a:bodyPr>
          <a:lstStyle/>
          <a:p>
            <a:pPr algn="l" rtl="0"/>
            <a:r>
              <a:rPr lang="ru-RU" sz="1800" dirty="0">
                <a:effectLst/>
                <a:latin typeface="Times New Roman" panose="02020603050405020304" pitchFamily="18" charset="0"/>
                <a:ea typeface="Calibri" panose="020F0502020204030204" pitchFamily="34" charset="0"/>
              </a:rPr>
              <a:t>.</a:t>
            </a:r>
            <a:endParaRPr lang="ru-RU" dirty="0"/>
          </a:p>
        </p:txBody>
      </p:sp>
      <p:sp>
        <p:nvSpPr>
          <p:cNvPr id="12" name="TextBox 11">
            <a:extLst>
              <a:ext uri="{FF2B5EF4-FFF2-40B4-BE49-F238E27FC236}">
                <a16:creationId xmlns:a16="http://schemas.microsoft.com/office/drawing/2014/main" id="{91051453-D5FF-2DB6-170C-E40D56ED45EE}"/>
              </a:ext>
            </a:extLst>
          </p:cNvPr>
          <p:cNvSpPr txBox="1"/>
          <p:nvPr/>
        </p:nvSpPr>
        <p:spPr>
          <a:xfrm>
            <a:off x="4249909" y="3237622"/>
            <a:ext cx="7603871" cy="1323439"/>
          </a:xfrm>
          <a:prstGeom prst="rect">
            <a:avLst/>
          </a:prstGeom>
          <a:noFill/>
        </p:spPr>
        <p:txBody>
          <a:bodyPr wrap="square">
            <a:spAutoFit/>
          </a:bodyPr>
          <a:lstStyle/>
          <a:p>
            <a:pPr algn="l" rtl="0"/>
            <a:r>
              <a:rPr lang="ru-RU" sz="2000" dirty="0">
                <a:solidFill>
                  <a:srgbClr val="000000"/>
                </a:solidFill>
                <a:effectLst/>
                <a:latin typeface="Times New Roman" panose="02020603050405020304" pitchFamily="18" charset="0"/>
                <a:ea typeface="Calibri" panose="020F0502020204030204" pitchFamily="34" charset="0"/>
              </a:rPr>
              <a:t>Болашақ мамандар қажетті дағдыларды тікелей кәсіпорындарда ала алады, ал қазірдің өзінде жұмыс істейтіндер біліктілігін арттырып, мамандығын, қажет болған жағдайда қызмет саласын </a:t>
            </a:r>
            <a:r>
              <a:rPr lang="ru-RU" sz="2000" dirty="0" err="1">
                <a:solidFill>
                  <a:srgbClr val="000000"/>
                </a:solidFill>
                <a:effectLst/>
                <a:latin typeface="Times New Roman" panose="02020603050405020304" pitchFamily="18" charset="0"/>
                <a:ea typeface="Calibri" panose="020F0502020204030204" pitchFamily="34" charset="0"/>
              </a:rPr>
              <a:t>өзгерте</a:t>
            </a:r>
            <a:r>
              <a:rPr lang="ru-RU" sz="2000" dirty="0">
                <a:solidFill>
                  <a:srgbClr val="000000"/>
                </a:solidFill>
                <a:effectLst/>
                <a:latin typeface="Times New Roman" panose="02020603050405020304" pitchFamily="18" charset="0"/>
                <a:ea typeface="Calibri" panose="020F0502020204030204" pitchFamily="34" charset="0"/>
              </a:rPr>
              <a:t> </a:t>
            </a:r>
            <a:r>
              <a:rPr lang="ru-RU" sz="2000" dirty="0" err="1">
                <a:solidFill>
                  <a:srgbClr val="000000"/>
                </a:solidFill>
                <a:effectLst/>
                <a:latin typeface="Times New Roman" panose="02020603050405020304" pitchFamily="18" charset="0"/>
                <a:ea typeface="Calibri" panose="020F0502020204030204" pitchFamily="34" charset="0"/>
              </a:rPr>
              <a:t>алады</a:t>
            </a:r>
            <a:r>
              <a:rPr lang="ru-RU" sz="2000" dirty="0">
                <a:solidFill>
                  <a:srgbClr val="000000"/>
                </a:solidFill>
                <a:effectLst/>
                <a:latin typeface="Times New Roman" panose="02020603050405020304" pitchFamily="18" charset="0"/>
                <a:ea typeface="Calibri" panose="020F0502020204030204" pitchFamily="34" charset="0"/>
              </a:rPr>
              <a:t>.</a:t>
            </a:r>
            <a:endParaRPr lang="ru-RU" sz="2000" dirty="0"/>
          </a:p>
        </p:txBody>
      </p:sp>
      <p:sp>
        <p:nvSpPr>
          <p:cNvPr id="14" name="TextBox 13">
            <a:extLst>
              <a:ext uri="{FF2B5EF4-FFF2-40B4-BE49-F238E27FC236}">
                <a16:creationId xmlns:a16="http://schemas.microsoft.com/office/drawing/2014/main" id="{A7C8AF86-B14A-BCAB-1352-6F6FA8C5D9C9}"/>
              </a:ext>
            </a:extLst>
          </p:cNvPr>
          <p:cNvSpPr txBox="1"/>
          <p:nvPr/>
        </p:nvSpPr>
        <p:spPr>
          <a:xfrm>
            <a:off x="4249909" y="4710471"/>
            <a:ext cx="7515380" cy="1631216"/>
          </a:xfrm>
          <a:prstGeom prst="rect">
            <a:avLst/>
          </a:prstGeom>
          <a:noFill/>
        </p:spPr>
        <p:txBody>
          <a:bodyPr wrap="square">
            <a:spAutoFit/>
          </a:bodyPr>
          <a:lstStyle/>
          <a:p>
            <a:pPr algn="l" rtl="0"/>
            <a:r>
              <a:rPr lang="ru-RU"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Қазіргі</a:t>
            </a:r>
            <a:r>
              <a:rPr lang="ru-RU"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уақытта</a:t>
            </a:r>
            <a:r>
              <a:rPr lang="ru-RU"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өндірісте табысты еңбек </a:t>
            </a:r>
            <a:r>
              <a:rPr lang="ru-RU"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етіп</a:t>
            </a:r>
            <a:r>
              <a:rPr lang="ru-RU"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жүрген</a:t>
            </a:r>
            <a:r>
              <a:rPr lang="ru-RU"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көптеген</a:t>
            </a:r>
            <a:r>
              <a:rPr lang="ru-RU"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түлектеріміз</a:t>
            </a:r>
            <a:r>
              <a:rPr lang="ru-RU"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осы «</a:t>
            </a:r>
            <a:r>
              <a:rPr lang="ru-RU"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мектептен</a:t>
            </a:r>
            <a:r>
              <a:rPr lang="ru-RU"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өтіп</a:t>
            </a:r>
            <a:r>
              <a:rPr lang="ru-RU"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үлгерген</a:t>
            </a:r>
            <a:r>
              <a:rPr lang="ru-RU"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Бүгінде</a:t>
            </a:r>
            <a:r>
              <a:rPr lang="ru-RU"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кәсіпорындармен</a:t>
            </a:r>
            <a:r>
              <a:rPr lang="ru-RU"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тәжірибе алмасудың </a:t>
            </a:r>
            <a:r>
              <a:rPr lang="ru-RU"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заманауи</a:t>
            </a:r>
            <a:r>
              <a:rPr lang="ru-RU"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тәсілдері</a:t>
            </a:r>
            <a:r>
              <a:rPr lang="ru-RU"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қажет</a:t>
            </a:r>
            <a:r>
              <a:rPr lang="ru-RU"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а</a:t>
            </a:r>
            <a:r>
              <a:rPr lang="ru-RU"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л </a:t>
            </a:r>
            <a:r>
              <a:rPr lang="ru-RU"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a:t>
            </a:r>
            <a:r>
              <a:rPr lang="ru-RU"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уалды</a:t>
            </a:r>
            <a:r>
              <a:rPr lang="ru-RU"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оқу</a:t>
            </a:r>
            <a:r>
              <a:rPr lang="ru-RU"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моделі осы механизмнің ең маңызды құрамдас бөлігі болып табылады.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D16526DB-849E-1530-28F9-050E97E27E0F}"/>
              </a:ext>
            </a:extLst>
          </p:cNvPr>
          <p:cNvSpPr txBox="1"/>
          <p:nvPr/>
        </p:nvSpPr>
        <p:spPr>
          <a:xfrm>
            <a:off x="5857568" y="305517"/>
            <a:ext cx="6201696" cy="523220"/>
          </a:xfrm>
          <a:prstGeom prst="rect">
            <a:avLst/>
          </a:prstGeom>
          <a:noFill/>
        </p:spPr>
        <p:txBody>
          <a:bodyPr wrap="square">
            <a:spAutoFit/>
          </a:bodyPr>
          <a:lstStyle/>
          <a:p>
            <a:r>
              <a:rPr lang="kk-KZ" sz="2800" dirty="0">
                <a:latin typeface="Times New Roman" panose="02020603050405020304" pitchFamily="18" charset="0"/>
                <a:ea typeface="Calibri" panose="020F0502020204030204" pitchFamily="34" charset="0"/>
                <a:cs typeface="Times New Roman" panose="02020603050405020304" pitchFamily="18" charset="0"/>
              </a:rPr>
              <a:t>Дуалды </a:t>
            </a: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оқытудың мақсаты</a:t>
            </a:r>
            <a:endParaRPr lang="ru-RU"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34FDCEA-AA56-AFC2-1C7A-2F6C9294DBEE}"/>
              </a:ext>
            </a:extLst>
          </p:cNvPr>
          <p:cNvSpPr txBox="1"/>
          <p:nvPr/>
        </p:nvSpPr>
        <p:spPr>
          <a:xfrm>
            <a:off x="4265443" y="2110176"/>
            <a:ext cx="7588337" cy="1015663"/>
          </a:xfrm>
          <a:prstGeom prst="rect">
            <a:avLst/>
          </a:prstGeom>
          <a:noFill/>
        </p:spPr>
        <p:txBody>
          <a:bodyPr wrap="square">
            <a:spAutoFit/>
          </a:bodyPr>
          <a:lstStyle/>
          <a:p>
            <a:pPr algn="l" rtl="0"/>
            <a:r>
              <a:rPr lang="ru-RU" sz="2000" dirty="0">
                <a:effectLst/>
                <a:latin typeface="Times New Roman" panose="02020603050405020304" pitchFamily="18" charset="0"/>
                <a:ea typeface="Calibri" panose="020F0502020204030204" pitchFamily="34" charset="0"/>
              </a:rPr>
              <a:t>Басты мақсат – өндірісте жұмыс істеудің бастапқы дағдыларын қалыптастырған білікті де сауатты түлек дайындау</a:t>
            </a:r>
            <a:r>
              <a:rPr lang="kk-KZ" sz="2000" dirty="0">
                <a:effectLst/>
                <a:latin typeface="Times New Roman" panose="02020603050405020304" pitchFamily="18" charset="0"/>
                <a:ea typeface="Calibri" panose="020F0502020204030204" pitchFamily="34" charset="0"/>
              </a:rPr>
              <a:t>.</a:t>
            </a:r>
            <a:endParaRPr lang="ru-RU" sz="2000" dirty="0">
              <a:cs typeface="Aharoni" panose="02010803020104030203" pitchFamily="2" charset="-79"/>
            </a:endParaRPr>
          </a:p>
        </p:txBody>
      </p:sp>
    </p:spTree>
    <p:extLst>
      <p:ext uri="{BB962C8B-B14F-4D97-AF65-F5344CB8AC3E}">
        <p14:creationId xmlns:p14="http://schemas.microsoft.com/office/powerpoint/2010/main" val="1248924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372FC4-5783-06A2-F889-0B7225768DFA}"/>
              </a:ext>
            </a:extLst>
          </p:cNvPr>
          <p:cNvSpPr>
            <a:spLocks noGrp="1"/>
          </p:cNvSpPr>
          <p:nvPr>
            <p:ph type="title"/>
          </p:nvPr>
        </p:nvSpPr>
        <p:spPr/>
        <p:txBody>
          <a:bodyPr/>
          <a:lstStyle/>
          <a:p>
            <a:pPr algn="l" rtl="0"/>
            <a:endParaRPr lang="ru-RU"/>
          </a:p>
        </p:txBody>
      </p:sp>
      <p:sp>
        <p:nvSpPr>
          <p:cNvPr id="3" name="Объект 2">
            <a:extLst>
              <a:ext uri="{FF2B5EF4-FFF2-40B4-BE49-F238E27FC236}">
                <a16:creationId xmlns:a16="http://schemas.microsoft.com/office/drawing/2014/main" id="{65E98BAC-1368-64D0-B3B0-CCBCF20FB2B2}"/>
              </a:ext>
            </a:extLst>
          </p:cNvPr>
          <p:cNvSpPr>
            <a:spLocks noGrp="1"/>
          </p:cNvSpPr>
          <p:nvPr>
            <p:ph idx="1"/>
          </p:nvPr>
        </p:nvSpPr>
        <p:spPr/>
        <p:txBody>
          <a:bodyPr/>
          <a:lstStyle/>
          <a:p>
            <a:pPr algn="l" rtl="0"/>
            <a:endParaRPr lang="ru-RU"/>
          </a:p>
        </p:txBody>
      </p:sp>
      <p:pic>
        <p:nvPicPr>
          <p:cNvPr id="4" name="Объект 4" descr="Изображение выглядит как снимок экрана, текст, диаграмма, линия  Автоматически созданное описание">
            <a:extLst>
              <a:ext uri="{FF2B5EF4-FFF2-40B4-BE49-F238E27FC236}">
                <a16:creationId xmlns:a16="http://schemas.microsoft.com/office/drawing/2014/main" id="{459DFE95-8EDD-DCA9-DC24-DE6EEF241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22" y="0"/>
            <a:ext cx="12017477" cy="7009942"/>
          </a:xfrm>
          <a:prstGeom prst="rect">
            <a:avLst/>
          </a:prstGeom>
        </p:spPr>
      </p:pic>
      <p:sp>
        <p:nvSpPr>
          <p:cNvPr id="6" name="TextBox 5">
            <a:extLst>
              <a:ext uri="{FF2B5EF4-FFF2-40B4-BE49-F238E27FC236}">
                <a16:creationId xmlns:a16="http://schemas.microsoft.com/office/drawing/2014/main" id="{617157DC-615D-2A5F-AA1E-44BA7B1A3740}"/>
              </a:ext>
            </a:extLst>
          </p:cNvPr>
          <p:cNvSpPr txBox="1"/>
          <p:nvPr/>
        </p:nvSpPr>
        <p:spPr>
          <a:xfrm>
            <a:off x="3424895" y="1825625"/>
            <a:ext cx="8592583" cy="3477875"/>
          </a:xfrm>
          <a:prstGeom prst="rect">
            <a:avLst/>
          </a:prstGeom>
          <a:noFill/>
        </p:spPr>
        <p:txBody>
          <a:bodyPr wrap="square">
            <a:spAutoFit/>
          </a:bodyPr>
          <a:lstStyle/>
          <a:p>
            <a:pPr marL="342900" lvl="0" indent="-342900" algn="l" rtl="0">
              <a:buFont typeface="Symbol" panose="05050102010706020507" pitchFamily="18" charset="2"/>
              <a:buChar char=""/>
            </a:pPr>
            <a:r>
              <a:rPr lang="ru-RU"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б</a:t>
            </a:r>
            <a:r>
              <a:rPr lang="ru-RU"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ілім</a:t>
            </a: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алушылардың</a:t>
            </a: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кәсіби құзыреттіліктерді меңгеруі;</a:t>
            </a:r>
            <a:endParaRPr lang="ru-RU"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buFont typeface="Symbol" panose="05050102010706020507" pitchFamily="18" charset="2"/>
              <a:buChar char=""/>
            </a:pP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белсенді өмірлік ұстанымды қалыптастыру;</a:t>
            </a:r>
            <a:endParaRPr lang="ru-RU"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buFont typeface="Symbol" panose="05050102010706020507" pitchFamily="18" charset="2"/>
              <a:buChar char=""/>
            </a:pP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нәтижелі еңбекке қабілетті жеке </a:t>
            </a:r>
            <a:r>
              <a:rPr lang="ru-RU"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тұлғаны</a:t>
            </a: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дамыту</a:t>
            </a: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buFont typeface="Symbol" panose="05050102010706020507" pitchFamily="18" charset="2"/>
              <a:buChar char=""/>
            </a:pP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түлектердің жұмысқа орналасуының жоғары деңгейі;</a:t>
            </a:r>
            <a:endParaRPr lang="ru-RU"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buFont typeface="Symbol" panose="05050102010706020507" pitchFamily="18" charset="2"/>
              <a:buChar char=""/>
            </a:pP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білім алуға жоғары мотивация;</a:t>
            </a:r>
            <a:endParaRPr lang="ru-RU"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buFont typeface="Symbol" panose="05050102010706020507" pitchFamily="18" charset="2"/>
              <a:buChar char=""/>
            </a:pP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«тәжірибеден теорияға» </a:t>
            </a:r>
            <a:r>
              <a:rPr lang="ru-RU"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ұстанымы</a:t>
            </a: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бойынша</a:t>
            </a: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студент </a:t>
            </a:r>
            <a:r>
              <a:rPr lang="ru-RU"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өндірістік</a:t>
            </a: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жағдайда</a:t>
            </a: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жұмыс істейді;</a:t>
            </a:r>
            <a:endParaRPr lang="ru-RU"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buFont typeface="Symbol" panose="05050102010706020507" pitchFamily="18" charset="2"/>
              <a:buChar char=""/>
            </a:pPr>
            <a:r>
              <a:rPr lang="ru-RU"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жұмыс</a:t>
            </a: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берушілер</a:t>
            </a: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жас</a:t>
            </a: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мамандарды даярлау </a:t>
            </a:r>
            <a:r>
              <a:rPr lang="ru-RU"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сапасын</a:t>
            </a: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бағалай</a:t>
            </a: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алады</a:t>
            </a: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buFont typeface="Symbol" panose="05050102010706020507" pitchFamily="18" charset="2"/>
              <a:buChar char=""/>
            </a:pPr>
            <a:r>
              <a:rPr lang="ru-RU"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ПОҚ-да</a:t>
            </a: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өндірістегі</a:t>
            </a: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жаңалықтарды</a:t>
            </a: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меңгереді</a:t>
            </a:r>
            <a:r>
              <a:rPr lang="ru-RU"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Рисунок 7">
            <a:extLst>
              <a:ext uri="{FF2B5EF4-FFF2-40B4-BE49-F238E27FC236}">
                <a16:creationId xmlns:a16="http://schemas.microsoft.com/office/drawing/2014/main" id="{32420B64-6C4E-75E1-516E-AAF4D3470006}"/>
              </a:ext>
            </a:extLst>
          </p:cNvPr>
          <p:cNvPicPr>
            <a:picLocks noChangeAspect="1"/>
          </p:cNvPicPr>
          <p:nvPr/>
        </p:nvPicPr>
        <p:blipFill>
          <a:blip r:embed="rId3"/>
          <a:stretch>
            <a:fillRect/>
          </a:stretch>
        </p:blipFill>
        <p:spPr>
          <a:xfrm>
            <a:off x="419101" y="1827740"/>
            <a:ext cx="2586695" cy="1325563"/>
          </a:xfrm>
          <a:prstGeom prst="rect">
            <a:avLst/>
          </a:prstGeom>
        </p:spPr>
      </p:pic>
      <p:sp>
        <p:nvSpPr>
          <p:cNvPr id="10" name="TextBox 9">
            <a:extLst>
              <a:ext uri="{FF2B5EF4-FFF2-40B4-BE49-F238E27FC236}">
                <a16:creationId xmlns:a16="http://schemas.microsoft.com/office/drawing/2014/main" id="{293CBD0C-DF4C-91DA-2CC1-6419363DDFAE}"/>
              </a:ext>
            </a:extLst>
          </p:cNvPr>
          <p:cNvSpPr txBox="1"/>
          <p:nvPr/>
        </p:nvSpPr>
        <p:spPr>
          <a:xfrm>
            <a:off x="3821763" y="1156293"/>
            <a:ext cx="6302326" cy="523220"/>
          </a:xfrm>
          <a:prstGeom prst="rect">
            <a:avLst/>
          </a:prstGeom>
          <a:noFill/>
        </p:spPr>
        <p:txBody>
          <a:bodyPr wrap="square">
            <a:spAutoFit/>
          </a:bodyPr>
          <a:lstStyle/>
          <a:p>
            <a:pPr algn="l" rtl="0"/>
            <a:r>
              <a:rPr lang="kk-KZ" sz="2800" dirty="0">
                <a:effectLst/>
                <a:latin typeface="Times New Roman" panose="02020603050405020304" pitchFamily="18" charset="0"/>
                <a:ea typeface="Calibri" panose="020F0502020204030204" pitchFamily="34" charset="0"/>
                <a:cs typeface="Times New Roman" panose="02020603050405020304" pitchFamily="18" charset="0"/>
              </a:rPr>
              <a:t>Дуалды оқытудың тиімділігі</a:t>
            </a:r>
            <a:endParaRPr lang="ru-RU" sz="2800" dirty="0">
              <a:latin typeface="Times New Roman" panose="02020603050405020304" pitchFamily="18" charset="0"/>
              <a:cs typeface="Times New Roman" panose="02020603050405020304" pitchFamily="18" charset="0"/>
            </a:endParaRPr>
          </a:p>
        </p:txBody>
      </p:sp>
      <p:pic>
        <p:nvPicPr>
          <p:cNvPr id="13" name="Рисунок 12">
            <a:extLst>
              <a:ext uri="{FF2B5EF4-FFF2-40B4-BE49-F238E27FC236}">
                <a16:creationId xmlns:a16="http://schemas.microsoft.com/office/drawing/2014/main" id="{884C516D-778E-C78C-8E6F-705A93871253}"/>
              </a:ext>
            </a:extLst>
          </p:cNvPr>
          <p:cNvPicPr>
            <a:picLocks noChangeAspect="1"/>
          </p:cNvPicPr>
          <p:nvPr/>
        </p:nvPicPr>
        <p:blipFill>
          <a:blip r:embed="rId4"/>
          <a:stretch>
            <a:fillRect/>
          </a:stretch>
        </p:blipFill>
        <p:spPr>
          <a:xfrm>
            <a:off x="651946" y="3704698"/>
            <a:ext cx="2295525" cy="1537866"/>
          </a:xfrm>
          <a:prstGeom prst="rect">
            <a:avLst/>
          </a:prstGeom>
        </p:spPr>
      </p:pic>
    </p:spTree>
    <p:extLst>
      <p:ext uri="{BB962C8B-B14F-4D97-AF65-F5344CB8AC3E}">
        <p14:creationId xmlns:p14="http://schemas.microsoft.com/office/powerpoint/2010/main" val="3774545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EC0D9D-2854-95A3-17BC-A00D082D5F10}"/>
              </a:ext>
            </a:extLst>
          </p:cNvPr>
          <p:cNvSpPr>
            <a:spLocks noGrp="1"/>
          </p:cNvSpPr>
          <p:nvPr>
            <p:ph type="title"/>
          </p:nvPr>
        </p:nvSpPr>
        <p:spPr/>
        <p:txBody>
          <a:bodyPr/>
          <a:lstStyle/>
          <a:p>
            <a:pPr algn="l" rtl="0"/>
            <a:endParaRPr lang="ru-RU"/>
          </a:p>
        </p:txBody>
      </p:sp>
      <p:sp>
        <p:nvSpPr>
          <p:cNvPr id="3" name="Объект 2">
            <a:extLst>
              <a:ext uri="{FF2B5EF4-FFF2-40B4-BE49-F238E27FC236}">
                <a16:creationId xmlns:a16="http://schemas.microsoft.com/office/drawing/2014/main" id="{A3A18E48-6A9B-79A3-3951-1DA817DEBFA5}"/>
              </a:ext>
            </a:extLst>
          </p:cNvPr>
          <p:cNvSpPr>
            <a:spLocks noGrp="1"/>
          </p:cNvSpPr>
          <p:nvPr>
            <p:ph idx="1"/>
          </p:nvPr>
        </p:nvSpPr>
        <p:spPr/>
        <p:txBody>
          <a:bodyPr/>
          <a:lstStyle/>
          <a:p>
            <a:pPr algn="l" rtl="0"/>
            <a:endParaRPr lang="ru-RU"/>
          </a:p>
        </p:txBody>
      </p:sp>
      <p:pic>
        <p:nvPicPr>
          <p:cNvPr id="4" name="Объект 4" descr="Изображение выглядит как снимок экрана, текст, диаграмма, линия  Автоматически созданное описание">
            <a:extLst>
              <a:ext uri="{FF2B5EF4-FFF2-40B4-BE49-F238E27FC236}">
                <a16:creationId xmlns:a16="http://schemas.microsoft.com/office/drawing/2014/main" id="{BB8DE7D6-1C1B-AB4F-39DF-6B8A62A8FF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22" y="0"/>
            <a:ext cx="12017477" cy="7009942"/>
          </a:xfrm>
          <a:prstGeom prst="rect">
            <a:avLst/>
          </a:prstGeom>
        </p:spPr>
      </p:pic>
      <p:sp>
        <p:nvSpPr>
          <p:cNvPr id="6" name="TextBox 5">
            <a:extLst>
              <a:ext uri="{FF2B5EF4-FFF2-40B4-BE49-F238E27FC236}">
                <a16:creationId xmlns:a16="http://schemas.microsoft.com/office/drawing/2014/main" id="{0B1644EC-0885-C0D9-9351-81A4EA5A9373}"/>
              </a:ext>
            </a:extLst>
          </p:cNvPr>
          <p:cNvSpPr txBox="1"/>
          <p:nvPr/>
        </p:nvSpPr>
        <p:spPr>
          <a:xfrm>
            <a:off x="3257914" y="314937"/>
            <a:ext cx="8828063" cy="523220"/>
          </a:xfrm>
          <a:prstGeom prst="rect">
            <a:avLst/>
          </a:prstGeom>
          <a:noFill/>
        </p:spPr>
        <p:txBody>
          <a:bodyPr wrap="square">
            <a:spAutoFit/>
          </a:bodyPr>
          <a:lstStyle/>
          <a:p>
            <a:pPr algn="ctr" rtl="0"/>
            <a:r>
              <a:rPr lang="ru-RU" sz="2800" dirty="0" err="1">
                <a:solidFill>
                  <a:srgbClr val="000000"/>
                </a:solidFill>
                <a:latin typeface="Times New Roman" panose="02020603050405020304" pitchFamily="18" charset="0"/>
                <a:cs typeface="Times New Roman" panose="02020603050405020304" pitchFamily="18" charset="0"/>
              </a:rPr>
              <a:t>Д</a:t>
            </a:r>
            <a:r>
              <a:rPr lang="ru-RU" sz="2800" i="0" dirty="0" err="1">
                <a:solidFill>
                  <a:srgbClr val="000000"/>
                </a:solidFill>
                <a:effectLst/>
                <a:latin typeface="Times New Roman" panose="02020603050405020304" pitchFamily="18" charset="0"/>
                <a:cs typeface="Times New Roman" panose="02020603050405020304" pitchFamily="18" charset="0"/>
              </a:rPr>
              <a:t>уалды</a:t>
            </a:r>
            <a:r>
              <a:rPr lang="ru-RU" sz="2800" i="0" dirty="0">
                <a:solidFill>
                  <a:srgbClr val="000000"/>
                </a:solidFill>
                <a:effectLst/>
                <a:latin typeface="Times New Roman" panose="02020603050405020304" pitchFamily="18" charset="0"/>
                <a:cs typeface="Times New Roman" panose="02020603050405020304" pitchFamily="18" charset="0"/>
              </a:rPr>
              <a:t> </a:t>
            </a:r>
            <a:r>
              <a:rPr lang="ru-RU" sz="2800" i="0" dirty="0" err="1">
                <a:solidFill>
                  <a:srgbClr val="000000"/>
                </a:solidFill>
                <a:effectLst/>
                <a:latin typeface="Times New Roman" panose="02020603050405020304" pitchFamily="18" charset="0"/>
                <a:cs typeface="Times New Roman" panose="02020603050405020304" pitchFamily="18" charset="0"/>
              </a:rPr>
              <a:t>оқудағы</a:t>
            </a:r>
            <a:r>
              <a:rPr lang="ru-RU" sz="2800" i="0" dirty="0">
                <a:solidFill>
                  <a:srgbClr val="000000"/>
                </a:solidFill>
                <a:effectLst/>
                <a:latin typeface="Times New Roman" panose="02020603050405020304" pitchFamily="18" charset="0"/>
                <a:cs typeface="Times New Roman" panose="02020603050405020304" pitchFamily="18" charset="0"/>
              </a:rPr>
              <a:t> </a:t>
            </a:r>
            <a:r>
              <a:rPr lang="ru-RU" sz="2800" b="1" i="0" dirty="0" err="1">
                <a:solidFill>
                  <a:srgbClr val="000000"/>
                </a:solidFill>
                <a:effectLst/>
                <a:latin typeface="Times New Roman" panose="02020603050405020304" pitchFamily="18" charset="0"/>
                <a:cs typeface="Times New Roman" panose="02020603050405020304" pitchFamily="18" charset="0"/>
              </a:rPr>
              <a:t>тараптар</a:t>
            </a:r>
            <a:r>
              <a:rPr lang="ru-RU" sz="2000" b="1" i="0" dirty="0">
                <a:solidFill>
                  <a:srgbClr val="000000"/>
                </a:solidFill>
                <a:effectLst/>
                <a:latin typeface="Arial" panose="020B0604020202020204" pitchFamily="34" charset="0"/>
              </a:rPr>
              <a:t>.</a:t>
            </a:r>
            <a:endParaRPr lang="ru-RU" sz="2000" b="1" dirty="0"/>
          </a:p>
        </p:txBody>
      </p:sp>
      <p:sp>
        <p:nvSpPr>
          <p:cNvPr id="8" name="TextBox 7">
            <a:extLst>
              <a:ext uri="{FF2B5EF4-FFF2-40B4-BE49-F238E27FC236}">
                <a16:creationId xmlns:a16="http://schemas.microsoft.com/office/drawing/2014/main" id="{58E9DA3B-9DBB-5441-CD60-D457A069BC54}"/>
              </a:ext>
            </a:extLst>
          </p:cNvPr>
          <p:cNvSpPr txBox="1"/>
          <p:nvPr/>
        </p:nvSpPr>
        <p:spPr>
          <a:xfrm>
            <a:off x="3257916" y="1071007"/>
            <a:ext cx="8036321" cy="1938992"/>
          </a:xfrm>
          <a:prstGeom prst="rect">
            <a:avLst/>
          </a:prstGeom>
          <a:noFill/>
        </p:spPr>
        <p:txBody>
          <a:bodyPr wrap="square">
            <a:spAutoFit/>
          </a:bodyPr>
          <a:lstStyle/>
          <a:p>
            <a:pPr algn="l" rtl="0"/>
            <a:r>
              <a:rPr lang="ru-RU" sz="2000" b="1" dirty="0">
                <a:solidFill>
                  <a:srgbClr val="000000"/>
                </a:solidFill>
                <a:effectLst/>
                <a:latin typeface="Times New Roman" panose="02020603050405020304" pitchFamily="18" charset="0"/>
                <a:ea typeface="Calibri" panose="020F0502020204030204" pitchFamily="34" charset="0"/>
              </a:rPr>
              <a:t>Кәсіпорын</a:t>
            </a:r>
            <a:r>
              <a:rPr lang="ru-RU" sz="2000" dirty="0">
                <a:solidFill>
                  <a:srgbClr val="000000"/>
                </a:solidFill>
                <a:effectLst/>
                <a:latin typeface="Times New Roman" panose="02020603050405020304" pitchFamily="18" charset="0"/>
                <a:ea typeface="Calibri" panose="020F0502020204030204" pitchFamily="34" charset="0"/>
              </a:rPr>
              <a:t> үшін бұл персоналды дәл «тапсырыс беру» үшін дайындау мүмкіндігі, олардың оның барлық талаптарына барынша сәйкес келуін қамтамасыз ету, қызметкерлерді іздеу және таңдау, оларды қайта даярлау және бейімдеу шығындарын үнемдеу. Сонымен қатар, үздік студенттерді іріктеу мүмкіндігі бар, өйткені оқу жылдарында олардың барлық күшті және әлсіз жақтары айқын болады.</a:t>
            </a:r>
            <a:endParaRPr lang="ru-RU" sz="2000" dirty="0"/>
          </a:p>
        </p:txBody>
      </p:sp>
      <p:sp>
        <p:nvSpPr>
          <p:cNvPr id="10" name="TextBox 9">
            <a:extLst>
              <a:ext uri="{FF2B5EF4-FFF2-40B4-BE49-F238E27FC236}">
                <a16:creationId xmlns:a16="http://schemas.microsoft.com/office/drawing/2014/main" id="{FD0F478E-A032-595D-A5E6-4501CC3F9623}"/>
              </a:ext>
            </a:extLst>
          </p:cNvPr>
          <p:cNvSpPr txBox="1"/>
          <p:nvPr/>
        </p:nvSpPr>
        <p:spPr>
          <a:xfrm>
            <a:off x="3290740" y="3094145"/>
            <a:ext cx="8063059" cy="1631216"/>
          </a:xfrm>
          <a:prstGeom prst="rect">
            <a:avLst/>
          </a:prstGeom>
          <a:noFill/>
        </p:spPr>
        <p:txBody>
          <a:bodyPr wrap="square">
            <a:spAutoFit/>
          </a:bodyPr>
          <a:lstStyle/>
          <a:p>
            <a:r>
              <a:rPr lang="ru-RU" sz="2000" b="1" dirty="0" err="1">
                <a:effectLst/>
                <a:latin typeface="Times New Roman" panose="02020603050405020304" pitchFamily="18" charset="0"/>
                <a:ea typeface="Calibri" panose="020F0502020204030204" pitchFamily="34" charset="0"/>
              </a:rPr>
              <a:t>Студент</a:t>
            </a:r>
            <a:r>
              <a:rPr lang="ru-RU" sz="2000" dirty="0" err="1">
                <a:effectLst/>
                <a:latin typeface="Times New Roman" panose="02020603050405020304" pitchFamily="18" charset="0"/>
                <a:ea typeface="Calibri" panose="020F0502020204030204" pitchFamily="34" charset="0"/>
              </a:rPr>
              <a:t>тер</a:t>
            </a:r>
            <a:r>
              <a:rPr lang="ru-RU" sz="2000" dirty="0">
                <a:effectLst/>
                <a:latin typeface="Times New Roman" panose="02020603050405020304" pitchFamily="18" charset="0"/>
                <a:ea typeface="Calibri" panose="020F0502020204030204" pitchFamily="34" charset="0"/>
              </a:rPr>
              <a:t> </a:t>
            </a:r>
            <a:r>
              <a:rPr lang="ru-RU" sz="2000" dirty="0" err="1">
                <a:solidFill>
                  <a:srgbClr val="000000"/>
                </a:solidFill>
                <a:latin typeface="Times New Roman" panose="02020603050405020304" pitchFamily="18" charset="0"/>
                <a:ea typeface="Calibri" panose="020F0502020204030204" pitchFamily="34" charset="0"/>
              </a:rPr>
              <a:t>үшін</a:t>
            </a:r>
            <a:r>
              <a:rPr lang="ru-RU" sz="2000" dirty="0">
                <a:solidFill>
                  <a:srgbClr val="000000"/>
                </a:solidFill>
                <a:latin typeface="Times New Roman" panose="02020603050405020304" pitchFamily="18" charset="0"/>
                <a:ea typeface="Calibri" panose="020F0502020204030204" pitchFamily="34" charset="0"/>
              </a:rPr>
              <a:t> </a:t>
            </a:r>
            <a:r>
              <a:rPr lang="ru-RU" sz="2000" dirty="0" err="1">
                <a:solidFill>
                  <a:srgbClr val="000000"/>
                </a:solidFill>
                <a:latin typeface="Times New Roman" panose="02020603050405020304" pitchFamily="18" charset="0"/>
                <a:ea typeface="Calibri" panose="020F0502020204030204" pitchFamily="34" charset="0"/>
              </a:rPr>
              <a:t>дуалды</a:t>
            </a:r>
            <a:r>
              <a:rPr lang="ru-RU" sz="2000" dirty="0">
                <a:solidFill>
                  <a:srgbClr val="000000"/>
                </a:solidFill>
                <a:latin typeface="Times New Roman" panose="02020603050405020304" pitchFamily="18" charset="0"/>
                <a:ea typeface="Calibri" panose="020F0502020204030204" pitchFamily="34" charset="0"/>
              </a:rPr>
              <a:t> </a:t>
            </a:r>
            <a:r>
              <a:rPr lang="ru-RU" sz="2000" dirty="0">
                <a:solidFill>
                  <a:srgbClr val="000000"/>
                </a:solidFill>
                <a:effectLst/>
                <a:latin typeface="Times New Roman" panose="02020603050405020304" pitchFamily="18" charset="0"/>
                <a:ea typeface="Calibri" panose="020F0502020204030204" pitchFamily="34" charset="0"/>
              </a:rPr>
              <a:t>білім беру – </a:t>
            </a:r>
            <a:r>
              <a:rPr lang="ru-RU" sz="2000" dirty="0" err="1">
                <a:solidFill>
                  <a:srgbClr val="000000"/>
                </a:solidFill>
                <a:effectLst/>
                <a:latin typeface="Times New Roman" panose="02020603050405020304" pitchFamily="18" charset="0"/>
                <a:ea typeface="Calibri" panose="020F0502020204030204" pitchFamily="34" charset="0"/>
              </a:rPr>
              <a:t>мамандығы</a:t>
            </a:r>
            <a:r>
              <a:rPr lang="ru-RU" sz="2000" dirty="0">
                <a:solidFill>
                  <a:srgbClr val="000000"/>
                </a:solidFill>
                <a:effectLst/>
                <a:latin typeface="Times New Roman" panose="02020603050405020304" pitchFamily="18" charset="0"/>
                <a:ea typeface="Calibri" panose="020F0502020204030204" pitchFamily="34" charset="0"/>
              </a:rPr>
              <a:t> </a:t>
            </a:r>
            <a:r>
              <a:rPr lang="ru-RU" sz="2000" dirty="0" err="1">
                <a:solidFill>
                  <a:srgbClr val="000000"/>
                </a:solidFill>
                <a:effectLst/>
                <a:latin typeface="Times New Roman" panose="02020603050405020304" pitchFamily="18" charset="0"/>
                <a:ea typeface="Calibri" panose="020F0502020204030204" pitchFamily="34" charset="0"/>
              </a:rPr>
              <a:t>бойынша</a:t>
            </a:r>
            <a:r>
              <a:rPr lang="ru-RU" sz="2000" dirty="0">
                <a:solidFill>
                  <a:srgbClr val="000000"/>
                </a:solidFill>
                <a:effectLst/>
                <a:latin typeface="Times New Roman" panose="02020603050405020304" pitchFamily="18" charset="0"/>
                <a:ea typeface="Calibri" panose="020F0502020204030204" pitchFamily="34" charset="0"/>
              </a:rPr>
              <a:t> </a:t>
            </a:r>
            <a:r>
              <a:rPr lang="ru-RU" sz="2000" dirty="0" err="1">
                <a:solidFill>
                  <a:srgbClr val="000000"/>
                </a:solidFill>
                <a:effectLst/>
                <a:latin typeface="Times New Roman" panose="02020603050405020304" pitchFamily="18" charset="0"/>
                <a:ea typeface="Calibri" panose="020F0502020204030204" pitchFamily="34" charset="0"/>
              </a:rPr>
              <a:t>сапалы</a:t>
            </a:r>
            <a:r>
              <a:rPr lang="ru-RU" sz="2000" dirty="0">
                <a:solidFill>
                  <a:srgbClr val="000000"/>
                </a:solidFill>
                <a:effectLst/>
                <a:latin typeface="Times New Roman" panose="02020603050405020304" pitchFamily="18" charset="0"/>
                <a:ea typeface="Calibri" panose="020F0502020204030204" pitchFamily="34" charset="0"/>
              </a:rPr>
              <a:t> </a:t>
            </a:r>
            <a:r>
              <a:rPr lang="ru-RU" sz="2000" dirty="0" err="1">
                <a:solidFill>
                  <a:srgbClr val="000000"/>
                </a:solidFill>
                <a:effectLst/>
                <a:latin typeface="Times New Roman" panose="02020603050405020304" pitchFamily="18" charset="0"/>
                <a:ea typeface="Calibri" panose="020F0502020204030204" pitchFamily="34" charset="0"/>
              </a:rPr>
              <a:t>білім</a:t>
            </a:r>
            <a:r>
              <a:rPr lang="ru-RU" sz="2000" dirty="0">
                <a:solidFill>
                  <a:srgbClr val="000000"/>
                </a:solidFill>
                <a:effectLst/>
                <a:latin typeface="Times New Roman" panose="02020603050405020304" pitchFamily="18" charset="0"/>
                <a:ea typeface="Calibri" panose="020F0502020204030204" pitchFamily="34" charset="0"/>
              </a:rPr>
              <a:t> </a:t>
            </a:r>
            <a:r>
              <a:rPr lang="ru-RU" sz="2000" dirty="0" err="1">
                <a:solidFill>
                  <a:srgbClr val="000000"/>
                </a:solidFill>
                <a:effectLst/>
                <a:latin typeface="Times New Roman" panose="02020603050405020304" pitchFamily="18" charset="0"/>
                <a:ea typeface="Calibri" panose="020F0502020204030204" pitchFamily="34" charset="0"/>
              </a:rPr>
              <a:t>білім</a:t>
            </a:r>
            <a:r>
              <a:rPr lang="ru-RU" sz="2000" dirty="0">
                <a:solidFill>
                  <a:srgbClr val="000000"/>
                </a:solidFill>
                <a:effectLst/>
                <a:latin typeface="Times New Roman" panose="02020603050405020304" pitchFamily="18" charset="0"/>
                <a:ea typeface="Calibri" panose="020F0502020204030204" pitchFamily="34" charset="0"/>
              </a:rPr>
              <a:t> </a:t>
            </a:r>
            <a:r>
              <a:rPr lang="ru-RU" sz="2000" dirty="0" err="1">
                <a:solidFill>
                  <a:srgbClr val="000000"/>
                </a:solidFill>
                <a:effectLst/>
                <a:latin typeface="Times New Roman" panose="02020603050405020304" pitchFamily="18" charset="0"/>
                <a:ea typeface="Calibri" panose="020F0502020204030204" pitchFamily="34" charset="0"/>
              </a:rPr>
              <a:t>алып</a:t>
            </a:r>
            <a:r>
              <a:rPr lang="ru-RU" sz="2000" dirty="0">
                <a:solidFill>
                  <a:srgbClr val="000000"/>
                </a:solidFill>
                <a:effectLst/>
                <a:latin typeface="Times New Roman" panose="02020603050405020304" pitchFamily="18" charset="0"/>
                <a:ea typeface="Calibri" panose="020F0502020204030204" pitchFamily="34" charset="0"/>
              </a:rPr>
              <a:t>, </a:t>
            </a:r>
            <a:r>
              <a:rPr lang="ru-RU" sz="2000" dirty="0" err="1">
                <a:solidFill>
                  <a:srgbClr val="000000"/>
                </a:solidFill>
                <a:effectLst/>
                <a:latin typeface="Times New Roman" panose="02020603050405020304" pitchFamily="18" charset="0"/>
                <a:ea typeface="Calibri" panose="020F0502020204030204" pitchFamily="34" charset="0"/>
              </a:rPr>
              <a:t>ерте</a:t>
            </a:r>
            <a:r>
              <a:rPr lang="ru-RU" sz="2000" dirty="0">
                <a:solidFill>
                  <a:srgbClr val="000000"/>
                </a:solidFill>
                <a:effectLst/>
                <a:latin typeface="Times New Roman" panose="02020603050405020304" pitchFamily="18" charset="0"/>
                <a:ea typeface="Calibri" panose="020F0502020204030204" pitchFamily="34" charset="0"/>
              </a:rPr>
              <a:t> тәуелсіздікке қол жеткізуге және ересек өмірге оңай бейімделуге тамаша мүмкіндік. </a:t>
            </a:r>
            <a:r>
              <a:rPr lang="ru-RU" sz="2000" dirty="0" err="1">
                <a:solidFill>
                  <a:srgbClr val="000000"/>
                </a:solidFill>
                <a:effectLst/>
                <a:latin typeface="Times New Roman" panose="02020603050405020304" pitchFamily="18" charset="0"/>
                <a:ea typeface="Calibri" panose="020F0502020204030204" pitchFamily="34" charset="0"/>
              </a:rPr>
              <a:t>Дуалды</a:t>
            </a:r>
            <a:r>
              <a:rPr lang="ru-RU" sz="2000" dirty="0">
                <a:solidFill>
                  <a:srgbClr val="000000"/>
                </a:solidFill>
                <a:effectLst/>
                <a:latin typeface="Times New Roman" panose="02020603050405020304" pitchFamily="18" charset="0"/>
                <a:ea typeface="Calibri" panose="020F0502020204030204" pitchFamily="34" charset="0"/>
              </a:rPr>
              <a:t> жүйе өз мансабыңызды басқаруға тамаша </a:t>
            </a:r>
            <a:r>
              <a:rPr lang="ru-RU" sz="2000" dirty="0" err="1">
                <a:solidFill>
                  <a:srgbClr val="000000"/>
                </a:solidFill>
                <a:effectLst/>
                <a:latin typeface="Times New Roman" panose="02020603050405020304" pitchFamily="18" charset="0"/>
                <a:ea typeface="Calibri" panose="020F0502020204030204" pitchFamily="34" charset="0"/>
              </a:rPr>
              <a:t>мүмкіндіктер</a:t>
            </a:r>
            <a:r>
              <a:rPr lang="ru-RU" sz="2000" dirty="0">
                <a:solidFill>
                  <a:srgbClr val="000000"/>
                </a:solidFill>
                <a:effectLst/>
                <a:latin typeface="Times New Roman" panose="02020603050405020304" pitchFamily="18" charset="0"/>
                <a:ea typeface="Calibri" panose="020F0502020204030204" pitchFamily="34" charset="0"/>
              </a:rPr>
              <a:t> </a:t>
            </a:r>
            <a:r>
              <a:rPr lang="ru-RU" sz="2000" dirty="0" err="1">
                <a:solidFill>
                  <a:srgbClr val="000000"/>
                </a:solidFill>
                <a:effectLst/>
                <a:latin typeface="Times New Roman" panose="02020603050405020304" pitchFamily="18" charset="0"/>
                <a:ea typeface="Calibri" panose="020F0502020204030204" pitchFamily="34" charset="0"/>
              </a:rPr>
              <a:t>береді</a:t>
            </a:r>
            <a:r>
              <a:rPr lang="ru-RU" sz="2000" dirty="0">
                <a:solidFill>
                  <a:srgbClr val="000000"/>
                </a:solidFill>
                <a:effectLst/>
                <a:latin typeface="Times New Roman" panose="02020603050405020304" pitchFamily="18" charset="0"/>
                <a:ea typeface="Calibri" panose="020F0502020204030204" pitchFamily="34" charset="0"/>
              </a:rPr>
              <a:t>, </a:t>
            </a:r>
            <a:r>
              <a:rPr lang="ru-RU" sz="2000" dirty="0" err="1">
                <a:solidFill>
                  <a:srgbClr val="000000"/>
                </a:solidFill>
                <a:effectLst/>
                <a:latin typeface="Times New Roman" panose="02020603050405020304" pitchFamily="18" charset="0"/>
                <a:ea typeface="Calibri" panose="020F0502020204030204" pitchFamily="34" charset="0"/>
              </a:rPr>
              <a:t>оның</a:t>
            </a:r>
            <a:r>
              <a:rPr lang="ru-RU" sz="2000" dirty="0">
                <a:solidFill>
                  <a:srgbClr val="000000"/>
                </a:solidFill>
                <a:effectLst/>
                <a:latin typeface="Times New Roman" panose="02020603050405020304" pitchFamily="18" charset="0"/>
                <a:ea typeface="Calibri" panose="020F0502020204030204" pitchFamily="34" charset="0"/>
              </a:rPr>
              <a:t> аясындағы білім деңгейі үнемі </a:t>
            </a:r>
            <a:r>
              <a:rPr lang="ru-RU" sz="2000" dirty="0" err="1">
                <a:solidFill>
                  <a:srgbClr val="000000"/>
                </a:solidFill>
                <a:effectLst/>
                <a:latin typeface="Times New Roman" panose="02020603050405020304" pitchFamily="18" charset="0"/>
                <a:ea typeface="Calibri" panose="020F0502020204030204" pitchFamily="34" charset="0"/>
              </a:rPr>
              <a:t>жетілдіріліп</a:t>
            </a:r>
            <a:r>
              <a:rPr lang="ru-RU" sz="2000" dirty="0">
                <a:solidFill>
                  <a:srgbClr val="000000"/>
                </a:solidFill>
                <a:effectLst/>
                <a:latin typeface="Times New Roman" panose="02020603050405020304" pitchFamily="18" charset="0"/>
                <a:ea typeface="Calibri" panose="020F0502020204030204" pitchFamily="34" charset="0"/>
              </a:rPr>
              <a:t> </a:t>
            </a:r>
            <a:r>
              <a:rPr lang="ru-RU" sz="2000" dirty="0" err="1">
                <a:solidFill>
                  <a:srgbClr val="000000"/>
                </a:solidFill>
                <a:effectLst/>
                <a:latin typeface="Times New Roman" panose="02020603050405020304" pitchFamily="18" charset="0"/>
                <a:ea typeface="Calibri" panose="020F0502020204030204" pitchFamily="34" charset="0"/>
              </a:rPr>
              <a:t>отырады</a:t>
            </a:r>
            <a:r>
              <a:rPr lang="ru-RU" sz="2000" b="0" i="0" dirty="0">
                <a:solidFill>
                  <a:srgbClr val="000000"/>
                </a:solidFill>
                <a:effectLst/>
                <a:latin typeface="Arial" panose="020B0604020202020204" pitchFamily="34" charset="0"/>
              </a:rPr>
              <a:t>.</a:t>
            </a:r>
            <a:endParaRPr lang="ru-RU" sz="2000" dirty="0"/>
          </a:p>
        </p:txBody>
      </p:sp>
      <p:pic>
        <p:nvPicPr>
          <p:cNvPr id="14" name="Рисунок 13">
            <a:extLst>
              <a:ext uri="{FF2B5EF4-FFF2-40B4-BE49-F238E27FC236}">
                <a16:creationId xmlns:a16="http://schemas.microsoft.com/office/drawing/2014/main" id="{126E1CAA-6456-07D6-CC61-6D649BD833D5}"/>
              </a:ext>
            </a:extLst>
          </p:cNvPr>
          <p:cNvPicPr>
            <a:picLocks noChangeAspect="1"/>
          </p:cNvPicPr>
          <p:nvPr/>
        </p:nvPicPr>
        <p:blipFill>
          <a:blip r:embed="rId3"/>
          <a:stretch>
            <a:fillRect/>
          </a:stretch>
        </p:blipFill>
        <p:spPr>
          <a:xfrm>
            <a:off x="761852" y="3094145"/>
            <a:ext cx="2295525" cy="1537866"/>
          </a:xfrm>
          <a:prstGeom prst="rect">
            <a:avLst/>
          </a:prstGeom>
        </p:spPr>
      </p:pic>
      <p:sp>
        <p:nvSpPr>
          <p:cNvPr id="16" name="TextBox 15">
            <a:extLst>
              <a:ext uri="{FF2B5EF4-FFF2-40B4-BE49-F238E27FC236}">
                <a16:creationId xmlns:a16="http://schemas.microsoft.com/office/drawing/2014/main" id="{BA2D1896-0D05-81E8-8120-7583AE2C9F29}"/>
              </a:ext>
            </a:extLst>
          </p:cNvPr>
          <p:cNvSpPr txBox="1"/>
          <p:nvPr/>
        </p:nvSpPr>
        <p:spPr>
          <a:xfrm>
            <a:off x="3290742" y="4809507"/>
            <a:ext cx="8063057" cy="1631216"/>
          </a:xfrm>
          <a:prstGeom prst="rect">
            <a:avLst/>
          </a:prstGeom>
          <a:noFill/>
        </p:spPr>
        <p:txBody>
          <a:bodyPr wrap="square">
            <a:spAutoFit/>
          </a:bodyPr>
          <a:lstStyle/>
          <a:p>
            <a:pPr algn="l" rtl="0"/>
            <a:r>
              <a:rPr lang="ru-RU" sz="2000" b="1" i="0" dirty="0">
                <a:solidFill>
                  <a:srgbClr val="000000"/>
                </a:solidFill>
                <a:effectLst/>
                <a:latin typeface="Times New Roman" panose="02020603050405020304" pitchFamily="18" charset="0"/>
                <a:cs typeface="Times New Roman" panose="02020603050405020304" pitchFamily="18" charset="0"/>
              </a:rPr>
              <a:t>ЖОО</a:t>
            </a:r>
            <a:r>
              <a:rPr lang="ru-RU" sz="2000" b="0" i="0" dirty="0">
                <a:solidFill>
                  <a:srgbClr val="000000"/>
                </a:solidFill>
                <a:effectLst/>
                <a:latin typeface="Times New Roman" panose="02020603050405020304" pitchFamily="18" charset="0"/>
                <a:cs typeface="Times New Roman" panose="02020603050405020304" pitchFamily="18" charset="0"/>
              </a:rPr>
              <a:t> үшін – </a:t>
            </a:r>
            <a:r>
              <a:rPr lang="ru-RU" sz="2000" b="0" i="0" dirty="0" err="1">
                <a:solidFill>
                  <a:srgbClr val="000000"/>
                </a:solidFill>
                <a:effectLst/>
                <a:latin typeface="Times New Roman" panose="02020603050405020304" pitchFamily="18" charset="0"/>
                <a:cs typeface="Times New Roman" panose="02020603050405020304" pitchFamily="18" charset="0"/>
              </a:rPr>
              <a:t>жас</a:t>
            </a:r>
            <a:r>
              <a:rPr lang="ru-RU" sz="2000" b="0" i="0" dirty="0">
                <a:solidFill>
                  <a:srgbClr val="000000"/>
                </a:solidFill>
                <a:effectLst/>
                <a:latin typeface="Times New Roman" panose="02020603050405020304" pitchFamily="18" charset="0"/>
                <a:cs typeface="Times New Roman" panose="02020603050405020304" pitchFamily="18" charset="0"/>
              </a:rPr>
              <a:t> </a:t>
            </a:r>
            <a:r>
              <a:rPr lang="ru-RU" sz="2000" b="0" i="0" dirty="0" err="1">
                <a:solidFill>
                  <a:srgbClr val="000000"/>
                </a:solidFill>
                <a:effectLst/>
                <a:latin typeface="Times New Roman" panose="02020603050405020304" pitchFamily="18" charset="0"/>
                <a:cs typeface="Times New Roman" panose="02020603050405020304" pitchFamily="18" charset="0"/>
              </a:rPr>
              <a:t>маман</a:t>
            </a:r>
            <a:r>
              <a:rPr lang="ru-RU" sz="2000" b="0" i="0" dirty="0">
                <a:solidFill>
                  <a:srgbClr val="000000"/>
                </a:solidFill>
                <a:effectLst/>
                <a:latin typeface="Times New Roman" panose="02020603050405020304" pitchFamily="18" charset="0"/>
                <a:cs typeface="Times New Roman" panose="02020603050405020304" pitchFamily="18" charset="0"/>
              </a:rPr>
              <a:t> </a:t>
            </a:r>
            <a:r>
              <a:rPr lang="ru-RU" sz="2000" b="0" i="0" dirty="0" err="1">
                <a:solidFill>
                  <a:srgbClr val="000000"/>
                </a:solidFill>
                <a:effectLst/>
                <a:latin typeface="Times New Roman" panose="02020603050405020304" pitchFamily="18" charset="0"/>
                <a:cs typeface="Times New Roman" panose="02020603050405020304" pitchFamily="18" charset="0"/>
              </a:rPr>
              <a:t>даярлауға</a:t>
            </a:r>
            <a:r>
              <a:rPr lang="ru-RU" sz="2000" b="0" i="0" dirty="0">
                <a:solidFill>
                  <a:srgbClr val="000000"/>
                </a:solidFill>
                <a:effectLst/>
                <a:latin typeface="Times New Roman" panose="02020603050405020304" pitchFamily="18" charset="0"/>
                <a:cs typeface="Times New Roman" panose="02020603050405020304" pitchFamily="18" charset="0"/>
              </a:rPr>
              <a:t> </a:t>
            </a:r>
            <a:r>
              <a:rPr lang="ru-RU" sz="2000" b="0" i="0" dirty="0" err="1">
                <a:solidFill>
                  <a:srgbClr val="000000"/>
                </a:solidFill>
                <a:effectLst/>
                <a:latin typeface="Times New Roman" panose="02020603050405020304" pitchFamily="18" charset="0"/>
                <a:cs typeface="Times New Roman" panose="02020603050405020304" pitchFamily="18" charset="0"/>
              </a:rPr>
              <a:t>қойылатын</a:t>
            </a:r>
            <a:r>
              <a:rPr lang="ru-RU" sz="2000" b="0" i="0" dirty="0">
                <a:solidFill>
                  <a:srgbClr val="000000"/>
                </a:solidFill>
                <a:effectLst/>
                <a:latin typeface="Times New Roman" panose="02020603050405020304" pitchFamily="18" charset="0"/>
                <a:cs typeface="Times New Roman" panose="02020603050405020304" pitchFamily="18" charset="0"/>
              </a:rPr>
              <a:t> </a:t>
            </a:r>
            <a:r>
              <a:rPr lang="ru-RU" sz="2000" b="0" i="0" dirty="0" err="1">
                <a:solidFill>
                  <a:srgbClr val="000000"/>
                </a:solidFill>
                <a:effectLst/>
                <a:latin typeface="Times New Roman" panose="02020603050405020304" pitchFamily="18" charset="0"/>
                <a:cs typeface="Times New Roman" panose="02020603050405020304" pitchFamily="18" charset="0"/>
              </a:rPr>
              <a:t>барлық</a:t>
            </a:r>
            <a:r>
              <a:rPr lang="ru-RU" sz="2000" b="0" i="0" dirty="0">
                <a:solidFill>
                  <a:srgbClr val="000000"/>
                </a:solidFill>
                <a:effectLst/>
                <a:latin typeface="Times New Roman" panose="02020603050405020304" pitchFamily="18" charset="0"/>
                <a:cs typeface="Times New Roman" panose="02020603050405020304" pitchFamily="18" charset="0"/>
              </a:rPr>
              <a:t> </a:t>
            </a:r>
            <a:r>
              <a:rPr lang="ru-RU" sz="2000" b="0" i="0" dirty="0" err="1">
                <a:solidFill>
                  <a:srgbClr val="000000"/>
                </a:solidFill>
                <a:effectLst/>
                <a:latin typeface="Times New Roman" panose="02020603050405020304" pitchFamily="18" charset="0"/>
                <a:cs typeface="Times New Roman" panose="02020603050405020304" pitchFamily="18" charset="0"/>
              </a:rPr>
              <a:t>талаптардың</a:t>
            </a:r>
            <a:r>
              <a:rPr lang="ru-RU" sz="2000" b="0" i="0" dirty="0">
                <a:solidFill>
                  <a:srgbClr val="000000"/>
                </a:solidFill>
                <a:effectLst/>
                <a:latin typeface="Times New Roman" panose="02020603050405020304" pitchFamily="18" charset="0"/>
                <a:cs typeface="Times New Roman" panose="02020603050405020304" pitchFamily="18" charset="0"/>
              </a:rPr>
              <a:t> </a:t>
            </a:r>
            <a:r>
              <a:rPr lang="ru-RU" sz="2000" b="0" i="0" dirty="0" err="1">
                <a:solidFill>
                  <a:srgbClr val="000000"/>
                </a:solidFill>
                <a:effectLst/>
                <a:latin typeface="Times New Roman" panose="02020603050405020304" pitchFamily="18" charset="0"/>
                <a:cs typeface="Times New Roman" panose="02020603050405020304" pitchFamily="18" charset="0"/>
              </a:rPr>
              <a:t>орындалуын</a:t>
            </a:r>
            <a:r>
              <a:rPr lang="ru-RU" sz="2000" b="0" i="0" dirty="0">
                <a:solidFill>
                  <a:srgbClr val="000000"/>
                </a:solidFill>
                <a:effectLst/>
                <a:latin typeface="Times New Roman" panose="02020603050405020304" pitchFamily="18" charset="0"/>
                <a:cs typeface="Times New Roman" panose="02020603050405020304" pitchFamily="18" charset="0"/>
              </a:rPr>
              <a:t> қамтамасыз ететін теориялық дайындық деңгейін сақтай отырып, оқу процесінің практикалық құрамдас бөлігін айтарлықтай нығайтуға мүмкіндік береді, нақты еңбек функцияларын </a:t>
            </a:r>
            <a:r>
              <a:rPr lang="ru-RU" sz="2000" b="0" i="0" dirty="0" err="1">
                <a:solidFill>
                  <a:srgbClr val="000000"/>
                </a:solidFill>
                <a:effectLst/>
                <a:latin typeface="Times New Roman" panose="02020603050405020304" pitchFamily="18" charset="0"/>
                <a:cs typeface="Times New Roman" panose="02020603050405020304" pitchFamily="18" charset="0"/>
              </a:rPr>
              <a:t>орындауға</a:t>
            </a:r>
            <a:r>
              <a:rPr lang="ru-RU" sz="2000" b="0" i="0" dirty="0">
                <a:solidFill>
                  <a:srgbClr val="000000"/>
                </a:solidFill>
                <a:effectLst/>
                <a:latin typeface="Times New Roman" panose="02020603050405020304" pitchFamily="18" charset="0"/>
                <a:cs typeface="Times New Roman" panose="02020603050405020304" pitchFamily="18" charset="0"/>
              </a:rPr>
              <a:t> </a:t>
            </a:r>
            <a:r>
              <a:rPr lang="ru-RU" sz="2000" b="0" i="0" dirty="0" err="1">
                <a:solidFill>
                  <a:srgbClr val="000000"/>
                </a:solidFill>
                <a:effectLst/>
                <a:latin typeface="Times New Roman" panose="02020603050405020304" pitchFamily="18" charset="0"/>
                <a:cs typeface="Times New Roman" panose="02020603050405020304" pitchFamily="18" charset="0"/>
              </a:rPr>
              <a:t>қабілетті</a:t>
            </a:r>
            <a:r>
              <a:rPr lang="ru-RU" sz="2000" b="0" i="0" dirty="0">
                <a:solidFill>
                  <a:srgbClr val="000000"/>
                </a:solidFill>
                <a:effectLst/>
                <a:latin typeface="Times New Roman" panose="02020603050405020304" pitchFamily="18" charset="0"/>
                <a:cs typeface="Times New Roman" panose="02020603050405020304" pitchFamily="18" charset="0"/>
              </a:rPr>
              <a:t> </a:t>
            </a:r>
            <a:r>
              <a:rPr lang="ru-RU" sz="2000" b="0" i="0" dirty="0" err="1">
                <a:solidFill>
                  <a:srgbClr val="000000"/>
                </a:solidFill>
                <a:effectLst/>
                <a:latin typeface="Times New Roman" panose="02020603050405020304" pitchFamily="18" charset="0"/>
                <a:cs typeface="Times New Roman" panose="02020603050405020304" pitchFamily="18" charset="0"/>
              </a:rPr>
              <a:t>жас</a:t>
            </a:r>
            <a:r>
              <a:rPr lang="ru-RU" sz="2000" b="0" i="0" dirty="0">
                <a:solidFill>
                  <a:srgbClr val="000000"/>
                </a:solidFill>
                <a:effectLst/>
                <a:latin typeface="Times New Roman" panose="02020603050405020304" pitchFamily="18" charset="0"/>
                <a:cs typeface="Times New Roman" panose="02020603050405020304" pitchFamily="18" charset="0"/>
              </a:rPr>
              <a:t> </a:t>
            </a:r>
            <a:r>
              <a:rPr lang="ru-RU" sz="2000" b="0" i="0" dirty="0" err="1">
                <a:solidFill>
                  <a:srgbClr val="000000"/>
                </a:solidFill>
                <a:effectLst/>
                <a:latin typeface="Times New Roman" panose="02020603050405020304" pitchFamily="18" charset="0"/>
                <a:cs typeface="Times New Roman" panose="02020603050405020304" pitchFamily="18" charset="0"/>
              </a:rPr>
              <a:t>мамандарды</a:t>
            </a:r>
            <a:r>
              <a:rPr lang="ru-RU" sz="2000" b="0" i="0" dirty="0">
                <a:solidFill>
                  <a:srgbClr val="000000"/>
                </a:solidFill>
                <a:effectLst/>
                <a:latin typeface="Times New Roman" panose="02020603050405020304" pitchFamily="18" charset="0"/>
                <a:cs typeface="Times New Roman" panose="02020603050405020304" pitchFamily="18" charset="0"/>
              </a:rPr>
              <a:t> дайындау мәселесін шешуге көмектеседі.</a:t>
            </a:r>
            <a:endParaRPr lang="ru-RU" sz="2000" dirty="0">
              <a:latin typeface="Times New Roman" panose="02020603050405020304" pitchFamily="18" charset="0"/>
              <a:cs typeface="Times New Roman" panose="02020603050405020304" pitchFamily="18" charset="0"/>
            </a:endParaRPr>
          </a:p>
        </p:txBody>
      </p:sp>
      <p:pic>
        <p:nvPicPr>
          <p:cNvPr id="18" name="Рисунок 17">
            <a:extLst>
              <a:ext uri="{FF2B5EF4-FFF2-40B4-BE49-F238E27FC236}">
                <a16:creationId xmlns:a16="http://schemas.microsoft.com/office/drawing/2014/main" id="{414F008F-7795-23AA-52FD-0A4AE0677DD4}"/>
              </a:ext>
            </a:extLst>
          </p:cNvPr>
          <p:cNvPicPr>
            <a:picLocks noChangeAspect="1"/>
          </p:cNvPicPr>
          <p:nvPr/>
        </p:nvPicPr>
        <p:blipFill>
          <a:blip r:embed="rId4"/>
          <a:stretch>
            <a:fillRect/>
          </a:stretch>
        </p:blipFill>
        <p:spPr>
          <a:xfrm>
            <a:off x="962391" y="4869011"/>
            <a:ext cx="2082389" cy="1200329"/>
          </a:xfrm>
          <a:prstGeom prst="rect">
            <a:avLst/>
          </a:prstGeom>
        </p:spPr>
      </p:pic>
      <p:pic>
        <p:nvPicPr>
          <p:cNvPr id="19" name="Рисунок 18">
            <a:extLst>
              <a:ext uri="{FF2B5EF4-FFF2-40B4-BE49-F238E27FC236}">
                <a16:creationId xmlns:a16="http://schemas.microsoft.com/office/drawing/2014/main" id="{9F44ED92-0834-3F62-CC06-AD0361D8843A}"/>
              </a:ext>
            </a:extLst>
          </p:cNvPr>
          <p:cNvPicPr>
            <a:picLocks noChangeAspect="1"/>
          </p:cNvPicPr>
          <p:nvPr/>
        </p:nvPicPr>
        <p:blipFill>
          <a:blip r:embed="rId5"/>
          <a:stretch>
            <a:fillRect/>
          </a:stretch>
        </p:blipFill>
        <p:spPr>
          <a:xfrm>
            <a:off x="712763" y="838204"/>
            <a:ext cx="2344614" cy="2085618"/>
          </a:xfrm>
          <a:prstGeom prst="rect">
            <a:avLst/>
          </a:prstGeom>
        </p:spPr>
      </p:pic>
    </p:spTree>
    <p:extLst>
      <p:ext uri="{BB962C8B-B14F-4D97-AF65-F5344CB8AC3E}">
        <p14:creationId xmlns:p14="http://schemas.microsoft.com/office/powerpoint/2010/main" val="2056003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7488" y="476672"/>
            <a:ext cx="9299734" cy="550270"/>
          </a:xfrm>
        </p:spPr>
        <p:txBody>
          <a:bodyPr>
            <a:normAutofit/>
          </a:bodyPr>
          <a:lstStyle/>
          <a:p>
            <a:pPr algn="ctr" rtl="0"/>
            <a:r>
              <a:rPr lang="ru-RU" sz="2800" dirty="0" err="1">
                <a:solidFill>
                  <a:schemeClr val="tx2">
                    <a:lumMod val="60000"/>
                    <a:lumOff val="40000"/>
                  </a:schemeClr>
                </a:solidFill>
                <a:latin typeface="+mn-lt"/>
              </a:rPr>
              <a:t>Дуалды</a:t>
            </a:r>
            <a:r>
              <a:rPr lang="ru-RU" sz="2800" dirty="0">
                <a:solidFill>
                  <a:schemeClr val="tx2">
                    <a:lumMod val="60000"/>
                    <a:lumOff val="40000"/>
                  </a:schemeClr>
                </a:solidFill>
                <a:latin typeface="+mn-lt"/>
              </a:rPr>
              <a:t> оқытудың даму тарихы</a:t>
            </a:r>
          </a:p>
        </p:txBody>
      </p:sp>
      <p:graphicFrame>
        <p:nvGraphicFramePr>
          <p:cNvPr id="5" name="Таблица 4"/>
          <p:cNvGraphicFramePr>
            <a:graphicFrameLocks noGrp="1"/>
          </p:cNvGraphicFramePr>
          <p:nvPr>
            <p:extLst>
              <p:ext uri="{D42A27DB-BD31-4B8C-83A1-F6EECF244321}">
                <p14:modId xmlns:p14="http://schemas.microsoft.com/office/powerpoint/2010/main" val="2159998994"/>
              </p:ext>
            </p:extLst>
          </p:nvPr>
        </p:nvGraphicFramePr>
        <p:xfrm>
          <a:off x="604911" y="1153552"/>
          <a:ext cx="11141612" cy="5550220"/>
        </p:xfrm>
        <a:graphic>
          <a:graphicData uri="http://schemas.openxmlformats.org/drawingml/2006/table">
            <a:tbl>
              <a:tblPr firstRow="1" bandRow="1">
                <a:tableStyleId>{22838BEF-8BB2-4498-84A7-C5851F593DF1}</a:tableStyleId>
              </a:tblPr>
              <a:tblGrid>
                <a:gridCol w="2785403">
                  <a:extLst>
                    <a:ext uri="{9D8B030D-6E8A-4147-A177-3AD203B41FA5}">
                      <a16:colId xmlns:a16="http://schemas.microsoft.com/office/drawing/2014/main" val="20000"/>
                    </a:ext>
                  </a:extLst>
                </a:gridCol>
                <a:gridCol w="2946992">
                  <a:extLst>
                    <a:ext uri="{9D8B030D-6E8A-4147-A177-3AD203B41FA5}">
                      <a16:colId xmlns:a16="http://schemas.microsoft.com/office/drawing/2014/main" val="20001"/>
                    </a:ext>
                  </a:extLst>
                </a:gridCol>
                <a:gridCol w="2623814">
                  <a:extLst>
                    <a:ext uri="{9D8B030D-6E8A-4147-A177-3AD203B41FA5}">
                      <a16:colId xmlns:a16="http://schemas.microsoft.com/office/drawing/2014/main" val="20002"/>
                    </a:ext>
                  </a:extLst>
                </a:gridCol>
                <a:gridCol w="2785403">
                  <a:extLst>
                    <a:ext uri="{9D8B030D-6E8A-4147-A177-3AD203B41FA5}">
                      <a16:colId xmlns:a16="http://schemas.microsoft.com/office/drawing/2014/main" val="20003"/>
                    </a:ext>
                  </a:extLst>
                </a:gridCol>
              </a:tblGrid>
              <a:tr h="437659">
                <a:tc>
                  <a:txBody>
                    <a:bodyPr/>
                    <a:lstStyle/>
                    <a:p>
                      <a:pPr algn="ctr" rtl="0"/>
                      <a:r>
                        <a:rPr lang="ru-RU" dirty="0">
                          <a:solidFill>
                            <a:srgbClr val="0070C0"/>
                          </a:solidFill>
                        </a:rPr>
                        <a:t>2015-2016</a:t>
                      </a:r>
                      <a:r>
                        <a:rPr lang="ru-RU" dirty="0" err="1">
                          <a:solidFill>
                            <a:srgbClr val="0070C0"/>
                          </a:solidFill>
                        </a:rPr>
                        <a:t>уч.г</a:t>
                      </a:r>
                      <a:endParaRPr lang="ru-RU" dirty="0">
                        <a:solidFill>
                          <a:srgbClr val="0070C0"/>
                        </a:solidFill>
                      </a:endParaRPr>
                    </a:p>
                  </a:txBody>
                  <a:tcPr/>
                </a:tc>
                <a:tc>
                  <a:txBody>
                    <a:bodyPr/>
                    <a:lstStyle/>
                    <a:p>
                      <a:pPr algn="ctr" rtl="0"/>
                      <a:r>
                        <a:rPr lang="ru-RU" dirty="0">
                          <a:solidFill>
                            <a:srgbClr val="0070C0"/>
                          </a:solidFill>
                        </a:rPr>
                        <a:t>2016-2017 жж</a:t>
                      </a:r>
                    </a:p>
                  </a:txBody>
                  <a:tcPr/>
                </a:tc>
                <a:tc>
                  <a:txBody>
                    <a:bodyPr/>
                    <a:lstStyle/>
                    <a:p>
                      <a:pPr algn="ctr" rtl="0"/>
                      <a:r>
                        <a:rPr lang="ru-RU" dirty="0">
                          <a:solidFill>
                            <a:srgbClr val="0070C0"/>
                          </a:solidFill>
                        </a:rPr>
                        <a:t>2017</a:t>
                      </a:r>
                    </a:p>
                  </a:txBody>
                  <a:tcPr/>
                </a:tc>
                <a:tc>
                  <a:txBody>
                    <a:bodyPr/>
                    <a:lstStyle/>
                    <a:p>
                      <a:pPr algn="ctr" rtl="0"/>
                      <a:r>
                        <a:rPr lang="ru-RU" dirty="0">
                          <a:solidFill>
                            <a:srgbClr val="0070C0"/>
                          </a:solidFill>
                        </a:rPr>
                        <a:t>2018</a:t>
                      </a:r>
                    </a:p>
                  </a:txBody>
                  <a:tcPr/>
                </a:tc>
                <a:extLst>
                  <a:ext uri="{0D108BD9-81ED-4DB2-BD59-A6C34878D82A}">
                    <a16:rowId xmlns:a16="http://schemas.microsoft.com/office/drawing/2014/main" val="10000"/>
                  </a:ext>
                </a:extLst>
              </a:tr>
              <a:tr h="2149229">
                <a:tc>
                  <a:txBody>
                    <a:bodyPr/>
                    <a:lstStyle/>
                    <a:p>
                      <a:pPr algn="l" rtl="0"/>
                      <a:endParaRPr lang="ru-RU" dirty="0"/>
                    </a:p>
                  </a:txBody>
                  <a:tcPr/>
                </a:tc>
                <a:tc>
                  <a:txBody>
                    <a:bodyPr/>
                    <a:lstStyle/>
                    <a:p>
                      <a:pPr algn="l" rtl="0"/>
                      <a:endParaRPr lang="ru-RU" dirty="0"/>
                    </a:p>
                  </a:txBody>
                  <a:tcPr/>
                </a:tc>
                <a:tc>
                  <a:txBody>
                    <a:bodyPr/>
                    <a:lstStyle/>
                    <a:p>
                      <a:pPr algn="l" rtl="0"/>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err="1">
                          <a:solidFill>
                            <a:srgbClr val="0070C0"/>
                          </a:solidFill>
                        </a:rPr>
                        <a:t>Жаңа</a:t>
                      </a:r>
                      <a:r>
                        <a:rPr lang="ru-RU" dirty="0">
                          <a:solidFill>
                            <a:srgbClr val="0070C0"/>
                          </a:solidFill>
                        </a:rPr>
                        <a:t> </a:t>
                      </a:r>
                      <a:r>
                        <a:rPr lang="ru-RU" dirty="0" err="1">
                          <a:solidFill>
                            <a:srgbClr val="0070C0"/>
                          </a:solidFill>
                        </a:rPr>
                        <a:t>Дуалды</a:t>
                      </a:r>
                      <a:r>
                        <a:rPr lang="ru-RU" dirty="0">
                          <a:solidFill>
                            <a:srgbClr val="0070C0"/>
                          </a:solidFill>
                        </a:rPr>
                        <a:t> білім беру базалары пайда болған </a:t>
                      </a:r>
                      <a:r>
                        <a:rPr lang="ru-RU" dirty="0" err="1">
                          <a:solidFill>
                            <a:srgbClr val="0070C0"/>
                          </a:solidFill>
                        </a:rPr>
                        <a:t>жоқ</a:t>
                      </a:r>
                      <a:r>
                        <a:rPr lang="ru-RU" dirty="0">
                          <a:solidFill>
                            <a:srgbClr val="0070C0"/>
                          </a:solidFill>
                        </a:rPr>
                        <a:t>, </a:t>
                      </a:r>
                      <a:r>
                        <a:rPr lang="ru-RU" baseline="0" dirty="0">
                          <a:solidFill>
                            <a:srgbClr val="0070C0"/>
                          </a:solidFill>
                        </a:rPr>
                        <a:t>процесс  бұрын жасалған келісімдер бойынша жалғасты</a:t>
                      </a:r>
                      <a:endParaRPr lang="ru-RU" dirty="0">
                        <a:solidFill>
                          <a:srgbClr val="0070C0"/>
                        </a:solidFill>
                      </a:endParaRPr>
                    </a:p>
                  </a:txBody>
                  <a:tcPr/>
                </a:tc>
                <a:extLst>
                  <a:ext uri="{0D108BD9-81ED-4DB2-BD59-A6C34878D82A}">
                    <a16:rowId xmlns:a16="http://schemas.microsoft.com/office/drawing/2014/main" val="10001"/>
                  </a:ext>
                </a:extLst>
              </a:tr>
              <a:tr h="2963332">
                <a:tc>
                  <a:txBody>
                    <a:bodyPr/>
                    <a:lstStyle/>
                    <a:p>
                      <a:pPr algn="ctr" rtl="0"/>
                      <a:r>
                        <a:rPr lang="ru-RU" sz="1600" kern="1200" dirty="0">
                          <a:solidFill>
                            <a:schemeClr val="tx2">
                              <a:lumMod val="60000"/>
                              <a:lumOff val="40000"/>
                            </a:schemeClr>
                          </a:solidFill>
                          <a:effectLst/>
                          <a:latin typeface="+mn-lt"/>
                          <a:ea typeface="+mn-ea"/>
                          <a:cs typeface="+mn-cs"/>
                        </a:rPr>
                        <a:t>5В070800 – «Мұнай және газ ісі»</a:t>
                      </a:r>
                    </a:p>
                    <a:p>
                      <a:pPr algn="ctr" rtl="0"/>
                      <a:r>
                        <a:rPr lang="ru-RU" sz="1600" kern="1200" dirty="0">
                          <a:solidFill>
                            <a:srgbClr val="00B050"/>
                          </a:solidFill>
                          <a:effectLst/>
                          <a:latin typeface="+mn-lt"/>
                          <a:ea typeface="+mn-ea"/>
                          <a:cs typeface="+mn-cs"/>
                        </a:rPr>
                        <a:t>34 студент</a:t>
                      </a:r>
                      <a:endParaRPr lang="ru-RU" sz="1600" dirty="0">
                        <a:solidFill>
                          <a:srgbClr val="00B050"/>
                        </a:solidFill>
                      </a:endParaRPr>
                    </a:p>
                  </a:txBody>
                  <a:tcPr/>
                </a:tc>
                <a:tc>
                  <a:txBody>
                    <a:bodyPr/>
                    <a:lstStyle/>
                    <a:p>
                      <a:pPr algn="ctr" rtl="0"/>
                      <a:r>
                        <a:rPr lang="ru-RU" sz="1600" kern="1200" dirty="0">
                          <a:solidFill>
                            <a:schemeClr val="tx2">
                              <a:lumMod val="60000"/>
                              <a:lumOff val="40000"/>
                            </a:schemeClr>
                          </a:solidFill>
                          <a:effectLst/>
                          <a:latin typeface="+mn-lt"/>
                          <a:ea typeface="+mn-ea"/>
                          <a:cs typeface="+mn-cs"/>
                        </a:rPr>
                        <a:t>5В071800- «Электр энергетикасы»</a:t>
                      </a:r>
                    </a:p>
                    <a:p>
                      <a:pPr algn="ctr" rtl="0"/>
                      <a:r>
                        <a:rPr lang="ru-RU" sz="1600" kern="1200" dirty="0">
                          <a:solidFill>
                            <a:schemeClr val="tx2">
                              <a:lumMod val="60000"/>
                              <a:lumOff val="40000"/>
                            </a:schemeClr>
                          </a:solidFill>
                          <a:effectLst/>
                          <a:latin typeface="+mn-lt"/>
                          <a:ea typeface="+mn-ea"/>
                          <a:cs typeface="+mn-cs"/>
                        </a:rPr>
                        <a:t>5В070200-«Автоматтандыру және басқару»</a:t>
                      </a:r>
                    </a:p>
                    <a:p>
                      <a:pPr algn="ctr" rtl="0"/>
                      <a:r>
                        <a:rPr lang="ru-RU" sz="1600" kern="1200" dirty="0">
                          <a:solidFill>
                            <a:schemeClr val="tx2">
                              <a:lumMod val="60000"/>
                              <a:lumOff val="40000"/>
                            </a:schemeClr>
                          </a:solidFill>
                          <a:effectLst/>
                          <a:latin typeface="+mn-lt"/>
                          <a:ea typeface="+mn-ea"/>
                          <a:cs typeface="+mn-cs"/>
                        </a:rPr>
                        <a:t>5В072100 – «Органикалық заттардың химиялық технологиясы»</a:t>
                      </a:r>
                    </a:p>
                    <a:p>
                      <a:pPr algn="ctr" rtl="0"/>
                      <a:r>
                        <a:rPr lang="ru-RU" sz="1600" kern="1200" dirty="0">
                          <a:solidFill>
                            <a:schemeClr val="tx2">
                              <a:lumMod val="60000"/>
                              <a:lumOff val="40000"/>
                            </a:schemeClr>
                          </a:solidFill>
                          <a:effectLst/>
                          <a:latin typeface="+mn-lt"/>
                          <a:ea typeface="+mn-ea"/>
                          <a:cs typeface="+mn-cs"/>
                        </a:rPr>
                        <a:t>5В072400 – «Технологиялық машиналар мен жабдықтар»</a:t>
                      </a:r>
                    </a:p>
                    <a:p>
                      <a:pPr algn="ctr" rtl="0"/>
                      <a:r>
                        <a:rPr lang="ru-RU" sz="1600" kern="1200" dirty="0">
                          <a:solidFill>
                            <a:srgbClr val="00B050"/>
                          </a:solidFill>
                          <a:effectLst/>
                          <a:latin typeface="+mn-lt"/>
                          <a:ea typeface="+mn-ea"/>
                          <a:cs typeface="+mn-cs"/>
                        </a:rPr>
                        <a:t>56 студент</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kern="1200" dirty="0">
                          <a:solidFill>
                            <a:schemeClr val="tx2">
                              <a:lumMod val="60000"/>
                              <a:lumOff val="40000"/>
                            </a:schemeClr>
                          </a:solidFill>
                          <a:effectLst/>
                          <a:latin typeface="+mn-lt"/>
                          <a:ea typeface="+mn-ea"/>
                          <a:cs typeface="+mn-cs"/>
                        </a:rPr>
                        <a:t>5В070600 – «Пайдалы қазбалар кен орындарын геология және барлау»</a:t>
                      </a:r>
                    </a:p>
                    <a:p>
                      <a:pPr algn="ctr" rtl="0"/>
                      <a:r>
                        <a:rPr lang="ru-RU" sz="1600" i="0" kern="1200" dirty="0">
                          <a:solidFill>
                            <a:schemeClr val="tx2">
                              <a:lumMod val="60000"/>
                              <a:lumOff val="40000"/>
                            </a:schemeClr>
                          </a:solidFill>
                          <a:effectLst/>
                          <a:latin typeface="+mn-lt"/>
                          <a:ea typeface="+mn-ea"/>
                          <a:cs typeface="+mn-cs"/>
                        </a:rPr>
                        <a:t>5В071300 – «Көлік, көліктік техника және технологиялар»</a:t>
                      </a:r>
                      <a:endParaRPr lang="ru-RU" sz="1600" kern="1200" dirty="0">
                        <a:solidFill>
                          <a:schemeClr val="tx2">
                            <a:lumMod val="60000"/>
                            <a:lumOff val="40000"/>
                          </a:schemeClr>
                        </a:solidFill>
                        <a:effectLst/>
                        <a:latin typeface="+mn-lt"/>
                        <a:ea typeface="+mn-ea"/>
                        <a:cs typeface="+mn-cs"/>
                      </a:endParaRPr>
                    </a:p>
                    <a:p>
                      <a:pPr algn="ctr" rtl="0"/>
                      <a:r>
                        <a:rPr lang="ru-RU" sz="1600" i="0" kern="1200" dirty="0">
                          <a:solidFill>
                            <a:schemeClr val="tx2">
                              <a:lumMod val="60000"/>
                              <a:lumOff val="40000"/>
                            </a:schemeClr>
                          </a:solidFill>
                          <a:effectLst/>
                          <a:latin typeface="+mn-lt"/>
                          <a:ea typeface="+mn-ea"/>
                          <a:cs typeface="+mn-cs"/>
                        </a:rPr>
                        <a:t>5В050800 – «Бухгалтерлік есеп және аудит»</a:t>
                      </a:r>
                    </a:p>
                    <a:p>
                      <a:pPr algn="ctr" rtl="0"/>
                      <a:r>
                        <a:rPr lang="ru-RU" sz="1600" i="0" kern="1200" dirty="0">
                          <a:solidFill>
                            <a:srgbClr val="00B050"/>
                          </a:solidFill>
                          <a:effectLst/>
                          <a:latin typeface="+mn-lt"/>
                          <a:ea typeface="+mn-ea"/>
                          <a:cs typeface="+mn-cs"/>
                        </a:rPr>
                        <a:t>83 студент</a:t>
                      </a:r>
                      <a:endParaRPr lang="ru-RU" sz="1600" kern="1200" dirty="0">
                        <a:solidFill>
                          <a:srgbClr val="00B050"/>
                        </a:solidFill>
                        <a:effectLst/>
                        <a:latin typeface="+mn-lt"/>
                        <a:ea typeface="+mn-ea"/>
                        <a:cs typeface="+mn-cs"/>
                      </a:endParaRPr>
                    </a:p>
                  </a:txBody>
                  <a:tcPr/>
                </a:tc>
                <a:tc>
                  <a:txBody>
                    <a:bodyPr/>
                    <a:lstStyle/>
                    <a:p>
                      <a:pPr algn="ctr" rtl="0"/>
                      <a:r>
                        <a:rPr lang="ru-RU" sz="1600" dirty="0">
                          <a:solidFill>
                            <a:srgbClr val="0070C0"/>
                          </a:solidFill>
                        </a:rPr>
                        <a:t>7 білім беру бағдарламасы бойынша</a:t>
                      </a:r>
                    </a:p>
                    <a:p>
                      <a:pPr algn="ctr" rtl="0"/>
                      <a:r>
                        <a:rPr lang="ru-RU" sz="1600" dirty="0">
                          <a:solidFill>
                            <a:srgbClr val="00B050"/>
                          </a:solidFill>
                        </a:rPr>
                        <a:t>79 студент</a:t>
                      </a:r>
                    </a:p>
                  </a:txBody>
                  <a:tcPr/>
                </a:tc>
                <a:extLst>
                  <a:ext uri="{0D108BD9-81ED-4DB2-BD59-A6C34878D82A}">
                    <a16:rowId xmlns:a16="http://schemas.microsoft.com/office/drawing/2014/main" val="10002"/>
                  </a:ext>
                </a:extLst>
              </a:tr>
            </a:tbl>
          </a:graphicData>
        </a:graphic>
      </p:graphicFrame>
      <p:pic>
        <p:nvPicPr>
          <p:cNvPr id="1027" name="Picture 3" descr="C:\Users\User\Desktop\ембг.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120" y="2101431"/>
            <a:ext cx="2261633" cy="6177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анпз.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8557" y="2135660"/>
            <a:ext cx="852487" cy="103346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жигер.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8352" y="2132857"/>
            <a:ext cx="1378302" cy="6366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Desktop\континент.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9857" y="2852936"/>
            <a:ext cx="1379645" cy="73378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User\Desktop\казнигри.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88414" y="3278460"/>
            <a:ext cx="1005806" cy="2775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User\Desktop\бертлинг.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0057" y="2252811"/>
            <a:ext cx="1827013" cy="51673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User\Desktop\КТМС.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1858" y="2887072"/>
            <a:ext cx="1838399" cy="630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577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a:extLst>
              <a:ext uri="{FF2B5EF4-FFF2-40B4-BE49-F238E27FC236}">
                <a16:creationId xmlns:a16="http://schemas.microsoft.com/office/drawing/2014/main" id="{F729AB49-1246-1D4C-D1A7-41E2F73FE8E0}"/>
              </a:ext>
            </a:extLst>
          </p:cNvPr>
          <p:cNvGraphicFramePr>
            <a:graphicFrameLocks noGrp="1"/>
          </p:cNvGraphicFramePr>
          <p:nvPr>
            <p:extLst>
              <p:ext uri="{D42A27DB-BD31-4B8C-83A1-F6EECF244321}">
                <p14:modId xmlns:p14="http://schemas.microsoft.com/office/powerpoint/2010/main" val="2938130784"/>
              </p:ext>
            </p:extLst>
          </p:nvPr>
        </p:nvGraphicFramePr>
        <p:xfrm>
          <a:off x="492369" y="215443"/>
          <a:ext cx="11298578" cy="6268146"/>
        </p:xfrm>
        <a:graphic>
          <a:graphicData uri="http://schemas.openxmlformats.org/drawingml/2006/table">
            <a:tbl>
              <a:tblPr firstRow="1" firstCol="1" bandRow="1">
                <a:tableStyleId>{5C22544A-7EE6-4342-B048-85BDC9FD1C3A}</a:tableStyleId>
              </a:tblPr>
              <a:tblGrid>
                <a:gridCol w="1192052">
                  <a:extLst>
                    <a:ext uri="{9D8B030D-6E8A-4147-A177-3AD203B41FA5}">
                      <a16:colId xmlns:a16="http://schemas.microsoft.com/office/drawing/2014/main" val="2249347686"/>
                    </a:ext>
                  </a:extLst>
                </a:gridCol>
                <a:gridCol w="1251284">
                  <a:extLst>
                    <a:ext uri="{9D8B030D-6E8A-4147-A177-3AD203B41FA5}">
                      <a16:colId xmlns:a16="http://schemas.microsoft.com/office/drawing/2014/main" val="3028503625"/>
                    </a:ext>
                  </a:extLst>
                </a:gridCol>
                <a:gridCol w="1612232">
                  <a:extLst>
                    <a:ext uri="{9D8B030D-6E8A-4147-A177-3AD203B41FA5}">
                      <a16:colId xmlns:a16="http://schemas.microsoft.com/office/drawing/2014/main" val="760803492"/>
                    </a:ext>
                  </a:extLst>
                </a:gridCol>
                <a:gridCol w="1804737">
                  <a:extLst>
                    <a:ext uri="{9D8B030D-6E8A-4147-A177-3AD203B41FA5}">
                      <a16:colId xmlns:a16="http://schemas.microsoft.com/office/drawing/2014/main" val="1574522013"/>
                    </a:ext>
                  </a:extLst>
                </a:gridCol>
                <a:gridCol w="2823983">
                  <a:extLst>
                    <a:ext uri="{9D8B030D-6E8A-4147-A177-3AD203B41FA5}">
                      <a16:colId xmlns:a16="http://schemas.microsoft.com/office/drawing/2014/main" val="1585664671"/>
                    </a:ext>
                  </a:extLst>
                </a:gridCol>
                <a:gridCol w="2614290">
                  <a:extLst>
                    <a:ext uri="{9D8B030D-6E8A-4147-A177-3AD203B41FA5}">
                      <a16:colId xmlns:a16="http://schemas.microsoft.com/office/drawing/2014/main" val="20005"/>
                    </a:ext>
                  </a:extLst>
                </a:gridCol>
              </a:tblGrid>
              <a:tr h="447506">
                <a:tc>
                  <a:txBody>
                    <a:bodyPr/>
                    <a:lstStyle/>
                    <a:p>
                      <a:pPr algn="ctr" rtl="0">
                        <a:lnSpc>
                          <a:spcPct val="107000"/>
                        </a:lnSpc>
                        <a:spcAft>
                          <a:spcPts val="800"/>
                        </a:spcAft>
                      </a:pPr>
                      <a:r>
                        <a:rPr lang="ru-RU" sz="1400" dirty="0">
                          <a:effectLst/>
                        </a:rPr>
                        <a:t>2019-2020</a:t>
                      </a:r>
                      <a:r>
                        <a:rPr lang="ru-RU" sz="1400" dirty="0" err="1">
                          <a:effectLst/>
                        </a:rPr>
                        <a:t>уч.г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572" marR="54572" marT="0" marB="0"/>
                </a:tc>
                <a:tc>
                  <a:txBody>
                    <a:bodyPr/>
                    <a:lstStyle/>
                    <a:p>
                      <a:pPr algn="ctr" rtl="0">
                        <a:lnSpc>
                          <a:spcPct val="107000"/>
                        </a:lnSpc>
                        <a:spcAft>
                          <a:spcPts val="800"/>
                        </a:spcAft>
                      </a:pPr>
                      <a:r>
                        <a:rPr lang="ru-RU" sz="1400" dirty="0">
                          <a:effectLst/>
                        </a:rPr>
                        <a:t>2020-2021 </a:t>
                      </a:r>
                      <a:r>
                        <a:rPr lang="ru-RU" sz="1400" dirty="0" err="1">
                          <a:effectLst/>
                        </a:rPr>
                        <a:t>оқу</a:t>
                      </a:r>
                      <a:r>
                        <a:rPr lang="ru-RU" sz="1400" dirty="0">
                          <a:effectLst/>
                        </a:rPr>
                        <a:t> </a:t>
                      </a:r>
                      <a:r>
                        <a:rPr lang="ru-RU" sz="1400" dirty="0" err="1">
                          <a:effectLst/>
                        </a:rPr>
                        <a:t>жылы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572" marR="54572" marT="0" marB="0"/>
                </a:tc>
                <a:tc>
                  <a:txBody>
                    <a:bodyPr/>
                    <a:lstStyle/>
                    <a:p>
                      <a:pPr algn="ctr" rtl="0">
                        <a:lnSpc>
                          <a:spcPct val="107000"/>
                        </a:lnSpc>
                        <a:spcAft>
                          <a:spcPts val="800"/>
                        </a:spcAft>
                      </a:pPr>
                      <a:r>
                        <a:rPr lang="ru-RU" sz="1400" dirty="0">
                          <a:effectLst/>
                        </a:rPr>
                        <a:t>2021-2022 </a:t>
                      </a:r>
                      <a:r>
                        <a:rPr lang="ru-RU" sz="1400" dirty="0" err="1">
                          <a:effectLst/>
                        </a:rPr>
                        <a:t>оқу</a:t>
                      </a:r>
                      <a:r>
                        <a:rPr lang="ru-RU" sz="1400" dirty="0">
                          <a:effectLst/>
                        </a:rPr>
                        <a:t> </a:t>
                      </a:r>
                      <a:r>
                        <a:rPr lang="ru-RU" sz="1400" dirty="0" err="1">
                          <a:effectLst/>
                        </a:rPr>
                        <a:t>жылы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572" marR="54572" marT="0" marB="0"/>
                </a:tc>
                <a:tc>
                  <a:txBody>
                    <a:bodyPr/>
                    <a:lstStyle/>
                    <a:p>
                      <a:pPr algn="ctr" rtl="0">
                        <a:lnSpc>
                          <a:spcPct val="107000"/>
                        </a:lnSpc>
                        <a:spcAft>
                          <a:spcPts val="800"/>
                        </a:spcAft>
                      </a:pPr>
                      <a:r>
                        <a:rPr lang="ru-RU" sz="1400" dirty="0">
                          <a:effectLst/>
                        </a:rPr>
                        <a:t>2022-2023 </a:t>
                      </a:r>
                      <a:r>
                        <a:rPr lang="ru-RU" sz="1400" dirty="0" err="1">
                          <a:effectLst/>
                        </a:rPr>
                        <a:t>оқу</a:t>
                      </a:r>
                      <a:r>
                        <a:rPr lang="ru-RU" sz="1400" dirty="0">
                          <a:effectLst/>
                        </a:rPr>
                        <a:t> </a:t>
                      </a:r>
                      <a:r>
                        <a:rPr lang="ru-RU" sz="1400" dirty="0" err="1">
                          <a:effectLst/>
                        </a:rPr>
                        <a:t>жылы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572" marR="54572" marT="0" marB="0"/>
                </a:tc>
                <a:tc>
                  <a:txBody>
                    <a:bodyPr/>
                    <a:lstStyle/>
                    <a:p>
                      <a:pPr algn="ctr" rtl="0">
                        <a:lnSpc>
                          <a:spcPct val="107000"/>
                        </a:lnSpc>
                        <a:spcAft>
                          <a:spcPts val="800"/>
                        </a:spcAft>
                      </a:pPr>
                      <a:r>
                        <a:rPr lang="ru-RU" sz="1400" dirty="0">
                          <a:effectLst/>
                        </a:rPr>
                        <a:t>2023 – 2024 ж.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572" marR="54572" marT="0" marB="0"/>
                </a:tc>
                <a:tc>
                  <a:txBody>
                    <a:bodyPr/>
                    <a:lstStyle/>
                    <a:p>
                      <a:pPr algn="ctr" rtl="0">
                        <a:lnSpc>
                          <a:spcPct val="107000"/>
                        </a:lnSpc>
                        <a:spcAft>
                          <a:spcPts val="800"/>
                        </a:spcAft>
                      </a:pPr>
                      <a:r>
                        <a:rPr lang="ru-RU" sz="1400" dirty="0">
                          <a:effectLst/>
                        </a:rPr>
                        <a:t>2024 – 2025 ж.</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572" marR="54572" marT="0" marB="0"/>
                </a:tc>
                <a:extLst>
                  <a:ext uri="{0D108BD9-81ED-4DB2-BD59-A6C34878D82A}">
                    <a16:rowId xmlns:a16="http://schemas.microsoft.com/office/drawing/2014/main" val="3669778881"/>
                  </a:ext>
                </a:extLst>
              </a:tr>
              <a:tr h="2783526">
                <a:tc>
                  <a:txBody>
                    <a:bodyPr/>
                    <a:lstStyle/>
                    <a:p>
                      <a:pPr algn="l" rtl="0">
                        <a:lnSpc>
                          <a:spcPct val="107000"/>
                        </a:lnSpc>
                        <a:spcAft>
                          <a:spcPts val="800"/>
                        </a:spcAft>
                      </a:pPr>
                      <a:r>
                        <a:rPr lang="ru-RU" sz="1400" dirty="0" err="1">
                          <a:effectLst/>
                        </a:rPr>
                        <a:t>Жаңа</a:t>
                      </a:r>
                      <a:r>
                        <a:rPr lang="ru-RU" sz="1400" dirty="0">
                          <a:effectLst/>
                        </a:rPr>
                        <a:t> </a:t>
                      </a:r>
                      <a:r>
                        <a:rPr lang="ru-RU" sz="1400" dirty="0" err="1">
                          <a:effectLst/>
                        </a:rPr>
                        <a:t>Дуалды</a:t>
                      </a:r>
                      <a:r>
                        <a:rPr lang="ru-RU" sz="1400" dirty="0">
                          <a:effectLst/>
                        </a:rPr>
                        <a:t> </a:t>
                      </a:r>
                      <a:r>
                        <a:rPr lang="ru-RU" sz="1400" dirty="0" err="1">
                          <a:effectLst/>
                        </a:rPr>
                        <a:t>оқыту</a:t>
                      </a:r>
                      <a:r>
                        <a:rPr lang="ru-RU" sz="1400" dirty="0">
                          <a:effectLst/>
                        </a:rPr>
                        <a:t> </a:t>
                      </a:r>
                      <a:r>
                        <a:rPr lang="ru-RU" sz="1400" dirty="0" err="1">
                          <a:effectLst/>
                        </a:rPr>
                        <a:t>базалары</a:t>
                      </a:r>
                      <a:r>
                        <a:rPr lang="ru-RU" sz="1400" dirty="0">
                          <a:effectLst/>
                        </a:rPr>
                        <a:t> </a:t>
                      </a:r>
                      <a:r>
                        <a:rPr lang="ru-RU" sz="1400" dirty="0" err="1">
                          <a:effectLst/>
                        </a:rPr>
                        <a:t>пайда</a:t>
                      </a:r>
                      <a:r>
                        <a:rPr lang="ru-RU" sz="1400" dirty="0">
                          <a:effectLst/>
                        </a:rPr>
                        <a:t> </a:t>
                      </a:r>
                      <a:r>
                        <a:rPr lang="ru-RU" sz="1400" dirty="0" err="1">
                          <a:effectLst/>
                        </a:rPr>
                        <a:t>болған</a:t>
                      </a:r>
                      <a:r>
                        <a:rPr lang="ru-RU" sz="1400" dirty="0">
                          <a:effectLst/>
                        </a:rPr>
                        <a:t> </a:t>
                      </a:r>
                      <a:r>
                        <a:rPr lang="ru-RU" sz="1400" dirty="0" err="1">
                          <a:effectLst/>
                        </a:rPr>
                        <a:t>жоқ</a:t>
                      </a:r>
                      <a:r>
                        <a:rPr lang="ru-RU" sz="1400" dirty="0">
                          <a:effectLst/>
                        </a:rPr>
                        <a:t>, </a:t>
                      </a:r>
                      <a:r>
                        <a:rPr lang="ru-RU" sz="1400" dirty="0" err="1">
                          <a:effectLst/>
                        </a:rPr>
                        <a:t>бұрын</a:t>
                      </a:r>
                      <a:r>
                        <a:rPr lang="ru-RU" sz="1400" dirty="0">
                          <a:effectLst/>
                        </a:rPr>
                        <a:t> </a:t>
                      </a:r>
                      <a:r>
                        <a:rPr lang="ru-RU" sz="1400" dirty="0" err="1">
                          <a:effectLst/>
                        </a:rPr>
                        <a:t>жасалған</a:t>
                      </a:r>
                      <a:r>
                        <a:rPr lang="ru-RU" sz="1400" dirty="0">
                          <a:effectLst/>
                        </a:rPr>
                        <a:t> </a:t>
                      </a:r>
                      <a:r>
                        <a:rPr lang="ru-RU" sz="1400" dirty="0" err="1">
                          <a:effectLst/>
                        </a:rPr>
                        <a:t>келісімдер</a:t>
                      </a:r>
                      <a:r>
                        <a:rPr lang="ru-RU" sz="1400" dirty="0">
                          <a:effectLst/>
                        </a:rPr>
                        <a:t> </a:t>
                      </a:r>
                      <a:r>
                        <a:rPr lang="ru-RU" sz="1400" dirty="0" err="1">
                          <a:effectLst/>
                        </a:rPr>
                        <a:t>бойынша</a:t>
                      </a:r>
                      <a:r>
                        <a:rPr lang="ru-RU" sz="1400" dirty="0">
                          <a:effectLst/>
                        </a:rPr>
                        <a:t> </a:t>
                      </a:r>
                      <a:r>
                        <a:rPr lang="ru-RU" sz="1400" dirty="0" err="1">
                          <a:effectLst/>
                        </a:rPr>
                        <a:t>оқыту</a:t>
                      </a:r>
                      <a:r>
                        <a:rPr lang="ru-RU" sz="1400" dirty="0">
                          <a:effectLst/>
                        </a:rPr>
                        <a:t> </a:t>
                      </a:r>
                      <a:r>
                        <a:rPr lang="ru-RU" sz="1400" dirty="0" err="1">
                          <a:effectLst/>
                        </a:rPr>
                        <a:t>жалғасты</a:t>
                      </a:r>
                      <a:endParaRPr lang="ru-RU" sz="1400" dirty="0">
                        <a:effectLst/>
                      </a:endParaRPr>
                    </a:p>
                    <a:p>
                      <a:pPr algn="l" rtl="0">
                        <a:lnSpc>
                          <a:spcPct val="107000"/>
                        </a:lnSpc>
                        <a:spcAft>
                          <a:spcPts val="80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572" marR="54572" marT="0" marB="0"/>
                </a:tc>
                <a:tc>
                  <a:txBody>
                    <a:bodyPr/>
                    <a:lstStyle/>
                    <a:p>
                      <a:pPr algn="l" rtl="0">
                        <a:lnSpc>
                          <a:spcPct val="107000"/>
                        </a:lnSpc>
                        <a:spcAft>
                          <a:spcPts val="800"/>
                        </a:spcAft>
                      </a:pPr>
                      <a:r>
                        <a:rPr lang="ru-RU" sz="1400" dirty="0" err="1">
                          <a:effectLst/>
                        </a:rPr>
                        <a:t>Карантиндік</a:t>
                      </a:r>
                      <a:r>
                        <a:rPr lang="ru-RU" sz="1400" dirty="0">
                          <a:effectLst/>
                        </a:rPr>
                        <a:t> </a:t>
                      </a:r>
                      <a:r>
                        <a:rPr lang="ru-RU" sz="1400" dirty="0" err="1">
                          <a:effectLst/>
                        </a:rPr>
                        <a:t>шаралардың</a:t>
                      </a:r>
                      <a:r>
                        <a:rPr lang="ru-RU" sz="1400" dirty="0">
                          <a:effectLst/>
                        </a:rPr>
                        <a:t> </a:t>
                      </a:r>
                      <a:r>
                        <a:rPr lang="ru-RU" sz="1400" dirty="0" err="1">
                          <a:effectLst/>
                        </a:rPr>
                        <a:t>енгізілуіне</a:t>
                      </a:r>
                      <a:r>
                        <a:rPr lang="ru-RU" sz="1400" dirty="0">
                          <a:effectLst/>
                        </a:rPr>
                        <a:t> </a:t>
                      </a:r>
                      <a:r>
                        <a:rPr lang="ru-RU" sz="1400" dirty="0" err="1">
                          <a:effectLst/>
                        </a:rPr>
                        <a:t>байланысты</a:t>
                      </a:r>
                      <a:r>
                        <a:rPr lang="ru-RU" sz="1400" dirty="0">
                          <a:effectLst/>
                        </a:rPr>
                        <a:t> </a:t>
                      </a:r>
                      <a:r>
                        <a:rPr lang="ru-RU" sz="1400" dirty="0" err="1">
                          <a:effectLst/>
                        </a:rPr>
                        <a:t>Дуалды</a:t>
                      </a:r>
                      <a:r>
                        <a:rPr lang="ru-RU" sz="1400" dirty="0">
                          <a:effectLst/>
                        </a:rPr>
                        <a:t> </a:t>
                      </a:r>
                      <a:r>
                        <a:rPr lang="ru-RU" sz="1400" dirty="0" err="1">
                          <a:effectLst/>
                        </a:rPr>
                        <a:t>оқыту</a:t>
                      </a:r>
                      <a:r>
                        <a:rPr lang="ru-RU" sz="1400" dirty="0">
                          <a:effectLst/>
                        </a:rPr>
                        <a:t> </a:t>
                      </a:r>
                      <a:r>
                        <a:rPr lang="ru-RU" sz="1400" dirty="0" err="1">
                          <a:effectLst/>
                        </a:rPr>
                        <a:t>тоқтатылды</a:t>
                      </a:r>
                      <a:endParaRPr lang="ru-RU" sz="1400" dirty="0">
                        <a:effectLst/>
                      </a:endParaRPr>
                    </a:p>
                    <a:p>
                      <a:pPr algn="l" rtl="0">
                        <a:lnSpc>
                          <a:spcPct val="107000"/>
                        </a:lnSpc>
                        <a:spcAft>
                          <a:spcPts val="80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572" marR="54572" marT="0" marB="0"/>
                </a:tc>
                <a:tc>
                  <a:txBody>
                    <a:bodyPr/>
                    <a:lstStyle/>
                    <a:p>
                      <a:pPr algn="l" rtl="0">
                        <a:lnSpc>
                          <a:spcPct val="107000"/>
                        </a:lnSpc>
                        <a:spcAft>
                          <a:spcPts val="80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572" marR="54572" marT="0" marB="0"/>
                </a:tc>
                <a:tc>
                  <a:txBody>
                    <a:bodyPr/>
                    <a:lstStyle/>
                    <a:p>
                      <a:pPr algn="l" rtl="0">
                        <a:lnSpc>
                          <a:spcPct val="107000"/>
                        </a:lnSpc>
                        <a:spcAft>
                          <a:spcPts val="800"/>
                        </a:spcAft>
                      </a:pPr>
                      <a:r>
                        <a:rPr lang="ru-RU" sz="1400" dirty="0">
                          <a:effectLst/>
                        </a:rPr>
                        <a:t>Атырау облысы бойынша экология департаменті</a:t>
                      </a:r>
                    </a:p>
                    <a:p>
                      <a:pPr algn="l" rtl="0">
                        <a:lnSpc>
                          <a:spcPct val="107000"/>
                        </a:lnSpc>
                        <a:spcAft>
                          <a:spcPts val="800"/>
                        </a:spcAft>
                      </a:pPr>
                      <a:r>
                        <a:rPr lang="ru-RU" sz="1400" dirty="0">
                          <a:effectLst/>
                        </a:rPr>
                        <a:t> </a:t>
                      </a:r>
                    </a:p>
                    <a:p>
                      <a:pPr algn="l" rtl="0">
                        <a:lnSpc>
                          <a:spcPct val="107000"/>
                        </a:lnSpc>
                        <a:spcAft>
                          <a:spcPts val="800"/>
                        </a:spcAft>
                      </a:pPr>
                      <a:r>
                        <a:rPr lang="ru-RU" sz="1400" dirty="0">
                          <a:effectLst/>
                        </a:rPr>
                        <a:t> </a:t>
                      </a:r>
                    </a:p>
                    <a:p>
                      <a:pPr algn="l" rtl="0">
                        <a:lnSpc>
                          <a:spcPct val="107000"/>
                        </a:lnSpc>
                        <a:spcAft>
                          <a:spcPts val="800"/>
                        </a:spcAft>
                      </a:pPr>
                      <a:r>
                        <a:rPr lang="ru-RU" sz="1400" dirty="0">
                          <a:effectLst/>
                        </a:rPr>
                        <a:t> </a:t>
                      </a:r>
                    </a:p>
                    <a:p>
                      <a:pPr algn="l" rtl="0">
                        <a:lnSpc>
                          <a:spcPct val="107000"/>
                        </a:lnSpc>
                        <a:spcAft>
                          <a:spcPts val="80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572" marR="54572" marT="0" marB="0"/>
                </a:tc>
                <a:tc>
                  <a:txBody>
                    <a:bodyPr/>
                    <a:lstStyle/>
                    <a:p>
                      <a:pPr algn="l" rtl="0">
                        <a:lnSpc>
                          <a:spcPct val="107000"/>
                        </a:lnSpc>
                        <a:spcAft>
                          <a:spcPts val="80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572" marR="54572" marT="0" marB="0"/>
                </a:tc>
                <a:tc>
                  <a:txBody>
                    <a:bodyPr/>
                    <a:lstStyle/>
                    <a:p>
                      <a:pPr algn="l" rtl="0">
                        <a:lnSpc>
                          <a:spcPct val="107000"/>
                        </a:lnSpc>
                        <a:spcAft>
                          <a:spcPts val="800"/>
                        </a:spcAf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572" marR="54572" marT="0" marB="0"/>
                </a:tc>
                <a:extLst>
                  <a:ext uri="{0D108BD9-81ED-4DB2-BD59-A6C34878D82A}">
                    <a16:rowId xmlns:a16="http://schemas.microsoft.com/office/drawing/2014/main" val="446085895"/>
                  </a:ext>
                </a:extLst>
              </a:tr>
              <a:tr h="3037114">
                <a:tc>
                  <a:txBody>
                    <a:bodyPr/>
                    <a:lstStyle/>
                    <a:p>
                      <a:pPr algn="l" rtl="0">
                        <a:lnSpc>
                          <a:spcPct val="107000"/>
                        </a:lnSpc>
                        <a:spcAft>
                          <a:spcPts val="800"/>
                        </a:spcAft>
                      </a:pPr>
                      <a:r>
                        <a:rPr lang="ru-RU" sz="1400" dirty="0">
                          <a:effectLst/>
                        </a:rPr>
                        <a:t>7 </a:t>
                      </a:r>
                      <a:r>
                        <a:rPr lang="ru-RU" sz="1400" dirty="0" err="1">
                          <a:effectLst/>
                        </a:rPr>
                        <a:t>білім</a:t>
                      </a:r>
                      <a:r>
                        <a:rPr lang="ru-RU" sz="1400" dirty="0">
                          <a:effectLst/>
                        </a:rPr>
                        <a:t> беру </a:t>
                      </a:r>
                      <a:r>
                        <a:rPr lang="ru-RU" sz="1400" dirty="0" err="1">
                          <a:effectLst/>
                        </a:rPr>
                        <a:t>бағдарламасы</a:t>
                      </a:r>
                      <a:r>
                        <a:rPr lang="ru-RU" sz="1400" dirty="0">
                          <a:effectLst/>
                        </a:rPr>
                        <a:t> </a:t>
                      </a:r>
                      <a:r>
                        <a:rPr lang="ru-RU" sz="1400" dirty="0" err="1">
                          <a:effectLst/>
                        </a:rPr>
                        <a:t>бойынша</a:t>
                      </a:r>
                      <a:r>
                        <a:rPr lang="ru-RU" sz="1400" dirty="0">
                          <a:effectLst/>
                        </a:rPr>
                        <a:t> 107 студент</a:t>
                      </a:r>
                    </a:p>
                    <a:p>
                      <a:pPr algn="l" rtl="0">
                        <a:lnSpc>
                          <a:spcPct val="107000"/>
                        </a:lnSpc>
                        <a:spcAft>
                          <a:spcPts val="80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572" marR="54572" marT="0" marB="0"/>
                </a:tc>
                <a:tc>
                  <a:txBody>
                    <a:bodyPr/>
                    <a:lstStyle/>
                    <a:p>
                      <a:pPr algn="l" rtl="0">
                        <a:lnSpc>
                          <a:spcPct val="107000"/>
                        </a:lnSpc>
                        <a:spcAft>
                          <a:spcPts val="80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572" marR="54572" marT="0" marB="0"/>
                </a:tc>
                <a:tc>
                  <a:txBody>
                    <a:bodyPr/>
                    <a:lstStyle/>
                    <a:p>
                      <a:pPr algn="l" rtl="0">
                        <a:lnSpc>
                          <a:spcPct val="107000"/>
                        </a:lnSpc>
                        <a:spcAft>
                          <a:spcPts val="800"/>
                        </a:spcAft>
                      </a:pPr>
                      <a:r>
                        <a:rPr lang="ru-RU" sz="1400" dirty="0">
                          <a:effectLst/>
                        </a:rPr>
                        <a:t>6В06201- Инфокоммуникациялық жүйелер және желілер</a:t>
                      </a:r>
                    </a:p>
                    <a:p>
                      <a:pPr algn="l" rtl="0">
                        <a:lnSpc>
                          <a:spcPct val="107000"/>
                        </a:lnSpc>
                        <a:spcAft>
                          <a:spcPts val="800"/>
                        </a:spcAft>
                      </a:pPr>
                      <a:r>
                        <a:rPr lang="ru-RU" sz="1400" dirty="0">
                          <a:effectLst/>
                        </a:rPr>
                        <a:t>6В07101-Автоматтандыру және өндірісті басқару</a:t>
                      </a:r>
                    </a:p>
                    <a:p>
                      <a:pPr algn="l" rtl="0">
                        <a:lnSpc>
                          <a:spcPct val="107000"/>
                        </a:lnSpc>
                        <a:spcAft>
                          <a:spcPts val="800"/>
                        </a:spcAft>
                      </a:pPr>
                      <a:r>
                        <a:rPr lang="ru-RU" sz="1400" dirty="0">
                          <a:effectLst/>
                        </a:rPr>
                        <a:t>50 студент</a:t>
                      </a:r>
                    </a:p>
                    <a:p>
                      <a:pPr algn="l" rtl="0">
                        <a:lnSpc>
                          <a:spcPct val="107000"/>
                        </a:lnSpc>
                        <a:spcAft>
                          <a:spcPts val="80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572" marR="54572" marT="0" marB="0"/>
                </a:tc>
                <a:tc>
                  <a:txBody>
                    <a:bodyPr/>
                    <a:lstStyle/>
                    <a:p>
                      <a:pPr algn="l" rtl="0">
                        <a:lnSpc>
                          <a:spcPct val="107000"/>
                        </a:lnSpc>
                        <a:spcAft>
                          <a:spcPts val="800"/>
                        </a:spcAft>
                      </a:pPr>
                      <a:r>
                        <a:rPr lang="ru-RU" sz="1400" dirty="0">
                          <a:effectLst/>
                        </a:rPr>
                        <a:t>6В11201 - Тіршілік қауіпсіздігі және қоршаған ортаны қорғау</a:t>
                      </a:r>
                    </a:p>
                    <a:p>
                      <a:pPr algn="l" rtl="0">
                        <a:lnSpc>
                          <a:spcPct val="107000"/>
                        </a:lnSpc>
                        <a:spcAft>
                          <a:spcPts val="800"/>
                        </a:spcAft>
                      </a:pPr>
                      <a:r>
                        <a:rPr lang="ru-RU" sz="1400" dirty="0">
                          <a:effectLst/>
                        </a:rPr>
                        <a:t>6В11301- Жол қозғалысын басқару, көлікті басқару және логистика</a:t>
                      </a:r>
                    </a:p>
                    <a:p>
                      <a:pPr algn="l" rtl="0">
                        <a:lnSpc>
                          <a:spcPct val="107000"/>
                        </a:lnSpc>
                        <a:spcAft>
                          <a:spcPts val="800"/>
                        </a:spcAft>
                      </a:pPr>
                      <a:r>
                        <a:rPr lang="ru-RU" sz="1400" dirty="0">
                          <a:effectLst/>
                        </a:rPr>
                        <a:t>6В04102- Басқару</a:t>
                      </a:r>
                    </a:p>
                    <a:p>
                      <a:pPr algn="l" rtl="0">
                        <a:lnSpc>
                          <a:spcPct val="107000"/>
                        </a:lnSpc>
                        <a:spcAft>
                          <a:spcPts val="800"/>
                        </a:spcAft>
                      </a:pPr>
                      <a:r>
                        <a:rPr lang="ru-RU" sz="1400" dirty="0">
                          <a:effectLst/>
                        </a:rPr>
                        <a:t>43 студент</a:t>
                      </a:r>
                    </a:p>
                    <a:p>
                      <a:pPr algn="l" rtl="0">
                        <a:lnSpc>
                          <a:spcPct val="107000"/>
                        </a:lnSpc>
                        <a:spcAft>
                          <a:spcPts val="80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572" marR="54572" marT="0" marB="0"/>
                </a:tc>
                <a:tc>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ru-RU" sz="1400" dirty="0" err="1"/>
                        <a:t>Облыстағы</a:t>
                      </a:r>
                      <a:r>
                        <a:rPr lang="ru-RU" sz="1400" dirty="0"/>
                        <a:t> 100-ден астам </a:t>
                      </a:r>
                      <a:r>
                        <a:rPr lang="ru-RU" sz="1400" dirty="0" err="1"/>
                        <a:t>мекеме</a:t>
                      </a:r>
                      <a:r>
                        <a:rPr lang="ru-RU" sz="1400" dirty="0"/>
                        <a:t> </a:t>
                      </a:r>
                      <a:r>
                        <a:rPr lang="ru-RU" sz="1400" dirty="0" err="1"/>
                        <a:t>Дуалды</a:t>
                      </a:r>
                      <a:r>
                        <a:rPr lang="ru-RU" sz="1400" dirty="0"/>
                        <a:t> оқыту аясында университеттің </a:t>
                      </a:r>
                      <a:r>
                        <a:rPr lang="ru-RU" sz="1400" dirty="0" err="1"/>
                        <a:t>серіктесі</a:t>
                      </a:r>
                      <a:r>
                        <a:rPr lang="ru-RU" sz="1400" dirty="0"/>
                        <a:t> </a:t>
                      </a:r>
                      <a:r>
                        <a:rPr lang="ru-RU" sz="1400" dirty="0" err="1"/>
                        <a:t>болды</a:t>
                      </a:r>
                      <a:r>
                        <a:rPr lang="ru-RU" sz="1400" dirty="0"/>
                        <a:t>, оның ішінде 22 Кәсіпорын Келісім-шартқа отырса, қалған 80 Кәсіпорын 3 жақты жеке келісім-шартқа отыр. Бүгінгі таңда 744 студент дуалды білім алуда, оның ішінде 212 студент Келісімшарт бойынша, 532 студент жеке келісімшарт бойынша білім алуда.</a:t>
                      </a:r>
                    </a:p>
                    <a:p>
                      <a:pPr algn="l" rtl="0">
                        <a:lnSpc>
                          <a:spcPct val="107000"/>
                        </a:lnSpc>
                        <a:spcAft>
                          <a:spcPts val="800"/>
                        </a:spcAft>
                      </a:pPr>
                      <a:endParaRPr lang="ru-RU"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4572" marR="54572" marT="0" marB="0"/>
                </a:tc>
                <a:tc>
                  <a:txBody>
                    <a:bodyPr/>
                    <a:lstStyle/>
                    <a:p>
                      <a:pPr algn="l" rtl="0">
                        <a:lnSpc>
                          <a:spcPct val="107000"/>
                        </a:lnSpc>
                        <a:spcAft>
                          <a:spcPts val="800"/>
                        </a:spcAft>
                      </a:pPr>
                      <a:r>
                        <a:rPr lang="kk-KZ" sz="1300" dirty="0">
                          <a:effectLst/>
                          <a:latin typeface="Calibri" panose="020F0502020204030204" pitchFamily="34" charset="0"/>
                          <a:ea typeface="Calibri" panose="020F0502020204030204" pitchFamily="34" charset="0"/>
                          <a:cs typeface="Times New Roman" panose="02020603050405020304" pitchFamily="18" charset="0"/>
                        </a:rPr>
                        <a:t> Билығы жылы Университеттің 853 студенті</a:t>
                      </a:r>
                      <a:r>
                        <a:rPr lang="kk-KZ" sz="1300" baseline="0" dirty="0">
                          <a:effectLst/>
                          <a:latin typeface="Calibri" panose="020F0502020204030204" pitchFamily="34" charset="0"/>
                          <a:ea typeface="Calibri" panose="020F0502020204030204" pitchFamily="34" charset="0"/>
                          <a:cs typeface="Times New Roman" panose="02020603050405020304" pitchFamily="18" charset="0"/>
                        </a:rPr>
                        <a:t> дуалды білім алуда. Университет 34 мекемемен жасалған меморандум  бойынша 241 студентті, және жеке үш жақты келісім шарт бойынша 612 студентті дуалды оқуға жіберді.  </a:t>
                      </a:r>
                      <a:endParaRPr lang="ru-RU"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4572" marR="54572" marT="0" marB="0"/>
                </a:tc>
                <a:extLst>
                  <a:ext uri="{0D108BD9-81ED-4DB2-BD59-A6C34878D82A}">
                    <a16:rowId xmlns:a16="http://schemas.microsoft.com/office/drawing/2014/main" val="3914088487"/>
                  </a:ext>
                </a:extLst>
              </a:tr>
            </a:tbl>
          </a:graphicData>
        </a:graphic>
      </p:graphicFrame>
      <p:pic>
        <p:nvPicPr>
          <p:cNvPr id="7" name="Picture 2" descr="C:\Users\User\Desktop\транстелеком.JPG">
            <a:extLst>
              <a:ext uri="{FF2B5EF4-FFF2-40B4-BE49-F238E27FC236}">
                <a16:creationId xmlns:a16="http://schemas.microsoft.com/office/drawing/2014/main" id="{08171D62-584C-D6C8-6B86-B6206361EE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1574" y="1029908"/>
            <a:ext cx="744854" cy="3377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User\Desktop\тоо артс.JPG">
            <a:extLst>
              <a:ext uri="{FF2B5EF4-FFF2-40B4-BE49-F238E27FC236}">
                <a16:creationId xmlns:a16="http://schemas.microsoft.com/office/drawing/2014/main" id="{3EC3A6FA-E7F5-A603-EDD6-04505D3C59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8124" y="1644865"/>
            <a:ext cx="1162929" cy="4966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User\Desktop\нефте маш.JPG">
            <a:extLst>
              <a:ext uri="{FF2B5EF4-FFF2-40B4-BE49-F238E27FC236}">
                <a16:creationId xmlns:a16="http://schemas.microsoft.com/office/drawing/2014/main" id="{092C40EB-99DE-A76B-BF2E-5B75AF58F6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1574" y="2132461"/>
            <a:ext cx="1025124" cy="425587"/>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a16="http://schemas.microsoft.com/office/drawing/2014/main" id="{2D4A8A9D-654F-30FF-3053-3D90D9B7045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1574" y="1549104"/>
            <a:ext cx="1205865" cy="409575"/>
          </a:xfrm>
          <a:prstGeom prst="rect">
            <a:avLst/>
          </a:prstGeom>
          <a:noFill/>
        </p:spPr>
      </p:pic>
      <p:pic>
        <p:nvPicPr>
          <p:cNvPr id="11" name="Рисунок 10">
            <a:extLst>
              <a:ext uri="{FF2B5EF4-FFF2-40B4-BE49-F238E27FC236}">
                <a16:creationId xmlns:a16="http://schemas.microsoft.com/office/drawing/2014/main" id="{BFF7ABBE-B8E4-77A3-98A9-48465591168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8124" y="2216564"/>
            <a:ext cx="1374666" cy="409575"/>
          </a:xfrm>
          <a:prstGeom prst="rect">
            <a:avLst/>
          </a:prstGeom>
          <a:noFill/>
        </p:spPr>
      </p:pic>
      <p:pic>
        <p:nvPicPr>
          <p:cNvPr id="12" name="Рисунок 11">
            <a:extLst>
              <a:ext uri="{FF2B5EF4-FFF2-40B4-BE49-F238E27FC236}">
                <a16:creationId xmlns:a16="http://schemas.microsoft.com/office/drawing/2014/main" id="{8B7D371D-B753-3AA3-7BD8-B0C5FC3C77C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4315" y="1293968"/>
            <a:ext cx="1162928" cy="400333"/>
          </a:xfrm>
          <a:prstGeom prst="rect">
            <a:avLst/>
          </a:prstGeom>
          <a:noFill/>
          <a:ln>
            <a:noFill/>
          </a:ln>
        </p:spPr>
      </p:pic>
      <p:pic>
        <p:nvPicPr>
          <p:cNvPr id="13" name="Рисунок 12">
            <a:extLst>
              <a:ext uri="{FF2B5EF4-FFF2-40B4-BE49-F238E27FC236}">
                <a16:creationId xmlns:a16="http://schemas.microsoft.com/office/drawing/2014/main" id="{21806229-2D96-B314-9598-A6FFB4F8D8E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90603" y="1945262"/>
            <a:ext cx="1120433" cy="612786"/>
          </a:xfrm>
          <a:prstGeom prst="rect">
            <a:avLst/>
          </a:prstGeom>
          <a:noFill/>
          <a:ln>
            <a:noFill/>
          </a:ln>
        </p:spPr>
      </p:pic>
      <p:pic>
        <p:nvPicPr>
          <p:cNvPr id="15" name="Рисунок 14">
            <a:extLst>
              <a:ext uri="{FF2B5EF4-FFF2-40B4-BE49-F238E27FC236}">
                <a16:creationId xmlns:a16="http://schemas.microsoft.com/office/drawing/2014/main" id="{1ADD3F0A-FB3E-DDD1-D52F-01FF57AF8946}"/>
              </a:ext>
            </a:extLst>
          </p:cNvPr>
          <p:cNvPicPr>
            <a:picLocks noChangeAspect="1"/>
          </p:cNvPicPr>
          <p:nvPr/>
        </p:nvPicPr>
        <p:blipFill>
          <a:blip r:embed="rId9"/>
          <a:stretch>
            <a:fillRect/>
          </a:stretch>
        </p:blipFill>
        <p:spPr>
          <a:xfrm>
            <a:off x="4615577" y="2726447"/>
            <a:ext cx="1614109" cy="425587"/>
          </a:xfrm>
          <a:prstGeom prst="rect">
            <a:avLst/>
          </a:prstGeom>
        </p:spPr>
      </p:pic>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25641" y="778599"/>
            <a:ext cx="1521350" cy="42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50819" y="1453011"/>
            <a:ext cx="1092185" cy="37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05889" y="875669"/>
            <a:ext cx="1582043" cy="41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52421" y="1852906"/>
            <a:ext cx="1316754" cy="295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05596" y="1827364"/>
            <a:ext cx="510183" cy="51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39043" y="2421351"/>
            <a:ext cx="1582043" cy="41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667694" y="2579140"/>
            <a:ext cx="518622" cy="518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BI Group | Продажа недвижимости от застройщика на Homsters.kz"/>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758178" y="2752708"/>
            <a:ext cx="1469755" cy="3730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Казпочта — все продукты и услуги, рейтинг и отзывы банка, адрес головного  офиса и официального сайта, телефоны бесплатной горячей линии Qazpost в  Казахстане"/>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465934" y="1942870"/>
            <a:ext cx="1155496" cy="60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43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EC0D9D-2854-95A3-17BC-A00D082D5F10}"/>
              </a:ext>
            </a:extLst>
          </p:cNvPr>
          <p:cNvSpPr>
            <a:spLocks noGrp="1"/>
          </p:cNvSpPr>
          <p:nvPr>
            <p:ph type="title"/>
          </p:nvPr>
        </p:nvSpPr>
        <p:spPr/>
        <p:txBody>
          <a:bodyPr/>
          <a:lstStyle/>
          <a:p>
            <a:pPr algn="l" rtl="0"/>
            <a:endParaRPr lang="ru-RU"/>
          </a:p>
        </p:txBody>
      </p:sp>
      <p:sp>
        <p:nvSpPr>
          <p:cNvPr id="3" name="Объект 2">
            <a:extLst>
              <a:ext uri="{FF2B5EF4-FFF2-40B4-BE49-F238E27FC236}">
                <a16:creationId xmlns:a16="http://schemas.microsoft.com/office/drawing/2014/main" id="{A3A18E48-6A9B-79A3-3951-1DA817DEBFA5}"/>
              </a:ext>
            </a:extLst>
          </p:cNvPr>
          <p:cNvSpPr>
            <a:spLocks noGrp="1"/>
          </p:cNvSpPr>
          <p:nvPr>
            <p:ph idx="1"/>
          </p:nvPr>
        </p:nvSpPr>
        <p:spPr/>
        <p:txBody>
          <a:bodyPr/>
          <a:lstStyle/>
          <a:p>
            <a:pPr algn="l" rtl="0"/>
            <a:endParaRPr lang="ru-RU"/>
          </a:p>
        </p:txBody>
      </p:sp>
      <p:pic>
        <p:nvPicPr>
          <p:cNvPr id="4" name="Объект 4" descr="Изображение выглядит как снимок экрана, текст, диаграмма, линия  Автоматически созданное описание">
            <a:extLst>
              <a:ext uri="{FF2B5EF4-FFF2-40B4-BE49-F238E27FC236}">
                <a16:creationId xmlns:a16="http://schemas.microsoft.com/office/drawing/2014/main" id="{BB8DE7D6-1C1B-AB4F-39DF-6B8A62A8FF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22" y="0"/>
            <a:ext cx="12017477" cy="7009942"/>
          </a:xfrm>
          <a:prstGeom prst="rect">
            <a:avLst/>
          </a:prstGeom>
        </p:spPr>
      </p:pic>
      <p:pic>
        <p:nvPicPr>
          <p:cNvPr id="7" name="Picture 2" descr="C:\Users\ПК\Desktop\ПРС.jpg">
            <a:extLst>
              <a:ext uri="{FF2B5EF4-FFF2-40B4-BE49-F238E27FC236}">
                <a16:creationId xmlns:a16="http://schemas.microsoft.com/office/drawing/2014/main" id="{50DE10C0-77FB-70CD-5087-A0D20DF6B102}"/>
              </a:ext>
            </a:extLst>
          </p:cNvPr>
          <p:cNvPicPr>
            <a:picLocks noChangeAspect="1" noChangeArrowheads="1"/>
          </p:cNvPicPr>
          <p:nvPr/>
        </p:nvPicPr>
        <p:blipFill>
          <a:blip r:embed="rId3" cstate="print"/>
          <a:srcRect/>
          <a:stretch>
            <a:fillRect/>
          </a:stretch>
        </p:blipFill>
        <p:spPr bwMode="auto">
          <a:xfrm>
            <a:off x="447103" y="3834824"/>
            <a:ext cx="4977838" cy="2571770"/>
          </a:xfrm>
          <a:prstGeom prst="roundRect">
            <a:avLst>
              <a:gd name="adj" fmla="val 16667"/>
            </a:avLst>
          </a:prstGeom>
          <a:ln>
            <a:solidFill>
              <a:srgbClr val="00206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3">
            <a:extLst>
              <a:ext uri="{FF2B5EF4-FFF2-40B4-BE49-F238E27FC236}">
                <a16:creationId xmlns:a16="http://schemas.microsoft.com/office/drawing/2014/main" id="{2C9C5F19-A6A0-4397-3DCD-48294F748E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4926" y="3835400"/>
            <a:ext cx="5588889" cy="2476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F6DDB9C-B1F7-5608-C352-E6B543474A3F}"/>
              </a:ext>
            </a:extLst>
          </p:cNvPr>
          <p:cNvSpPr txBox="1"/>
          <p:nvPr/>
        </p:nvSpPr>
        <p:spPr>
          <a:xfrm>
            <a:off x="3889717" y="451406"/>
            <a:ext cx="6147580" cy="369332"/>
          </a:xfrm>
          <a:prstGeom prst="rect">
            <a:avLst/>
          </a:prstGeom>
          <a:noFill/>
        </p:spPr>
        <p:txBody>
          <a:bodyPr wrap="square">
            <a:spAutoFit/>
          </a:bodyPr>
          <a:lstStyle/>
          <a:p>
            <a:pPr algn="l" rtl="0"/>
            <a:r>
              <a:rPr lang="ru-RU" altLang="ru-RU" sz="1800" b="1" dirty="0" err="1">
                <a:solidFill>
                  <a:srgbClr val="0070C0"/>
                </a:solidFill>
                <a:cs typeface="Times New Roman" pitchFamily="18" charset="0"/>
              </a:rPr>
              <a:t>Дуалды</a:t>
            </a:r>
            <a:r>
              <a:rPr lang="ru-RU" altLang="ru-RU" sz="1800" b="1" dirty="0">
                <a:solidFill>
                  <a:srgbClr val="0070C0"/>
                </a:solidFill>
                <a:cs typeface="Times New Roman" pitchFamily="18" charset="0"/>
              </a:rPr>
              <a:t> оқытудың студенттері</a:t>
            </a:r>
            <a:endParaRPr lang="ru-RU"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21" y="1082295"/>
            <a:ext cx="2465401" cy="263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6838" y="1082295"/>
            <a:ext cx="2894075" cy="263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C:\Users\User\Desktop\резюме студентов\IMG-20240222-WA005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7009" y="1082295"/>
            <a:ext cx="4667678" cy="263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26391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Документ" ma:contentTypeID="0x010100FE9AED4AFF95C444BE6683AD457FB4C2" ma:contentTypeVersion="12" ma:contentTypeDescription="Создание документа." ma:contentTypeScope="" ma:versionID="3449a38386be4877b5290b3354a8506a">
  <xsd:schema xmlns:xsd="http://www.w3.org/2001/XMLSchema" xmlns:xs="http://www.w3.org/2001/XMLSchema" xmlns:p="http://schemas.microsoft.com/office/2006/metadata/properties" xmlns:ns2="6f62f1d2-3892-446e-8a70-515885b3d563" xmlns:ns3="57e7b214-5d5e-4b63-ae29-98bc4427786f" targetNamespace="http://schemas.microsoft.com/office/2006/metadata/properties" ma:root="true" ma:fieldsID="b706186b50ec193594a63d5cd623c9eb" ns2:_="" ns3:_="">
    <xsd:import namespace="6f62f1d2-3892-446e-8a70-515885b3d563"/>
    <xsd:import namespace="57e7b214-5d5e-4b63-ae29-98bc4427786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62f1d2-3892-446e-8a70-515885b3d5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Теги изображений" ma:readOnly="false" ma:fieldId="{5cf76f15-5ced-4ddc-b409-7134ff3c332f}" ma:taxonomyMulti="true" ma:sspId="c62bc966-b589-40ab-a28f-0cd1435a2eb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e7b214-5d5e-4b63-ae29-98bc4427786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73cd26c-c689-469d-8816-0668c688fe31}" ma:internalName="TaxCatchAll" ma:showField="CatchAllData" ma:web="57e7b214-5d5e-4b63-ae29-98bc44277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7e7b214-5d5e-4b63-ae29-98bc4427786f" xsi:nil="true"/>
    <lcf76f155ced4ddcb4097134ff3c332f xmlns="6f62f1d2-3892-446e-8a70-515885b3d56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00EDE91-6015-4C1C-9996-F82FC8300106}"/>
</file>

<file path=customXml/itemProps2.xml><?xml version="1.0" encoding="utf-8"?>
<ds:datastoreItem xmlns:ds="http://schemas.openxmlformats.org/officeDocument/2006/customXml" ds:itemID="{9228E76C-8C56-4366-AFB9-CAE06E515C94}"/>
</file>

<file path=customXml/itemProps3.xml><?xml version="1.0" encoding="utf-8"?>
<ds:datastoreItem xmlns:ds="http://schemas.openxmlformats.org/officeDocument/2006/customXml" ds:itemID="{394A49FA-DBEA-4DE6-9F04-501E27293D51}"/>
</file>

<file path=docProps/app.xml><?xml version="1.0" encoding="utf-8"?>
<Properties xmlns="http://schemas.openxmlformats.org/officeDocument/2006/extended-properties" xmlns:vt="http://schemas.openxmlformats.org/officeDocument/2006/docPropsVTypes">
  <TotalTime>742</TotalTime>
  <Words>787</Words>
  <Application>Microsoft Office PowerPoint</Application>
  <PresentationFormat>Широкоэкранный</PresentationFormat>
  <Paragraphs>91</Paragraphs>
  <Slides>15</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2</vt:i4>
      </vt:variant>
      <vt:variant>
        <vt:lpstr>Заголовки слайдов</vt:lpstr>
      </vt:variant>
      <vt:variant>
        <vt:i4>15</vt:i4>
      </vt:variant>
    </vt:vector>
  </HeadingPairs>
  <TitlesOfParts>
    <vt:vector size="24" baseType="lpstr">
      <vt:lpstr>Arial</vt:lpstr>
      <vt:lpstr>Arial Narrow</vt:lpstr>
      <vt:lpstr>Calibri</vt:lpstr>
      <vt:lpstr>Calibri Light</vt:lpstr>
      <vt:lpstr>Segoe UI</vt:lpstr>
      <vt:lpstr>Symbol</vt:lpstr>
      <vt:lpstr>Times New Roman</vt:lpstr>
      <vt:lpstr>Тема Office</vt:lpstr>
      <vt:lpstr>1_Тема Office</vt:lpstr>
      <vt:lpstr>Презентация PowerPoint</vt:lpstr>
      <vt:lpstr>Еңбек нарығында сұранысқа ие мамандарды даярлау құралы ретінде дуалды білім беру жоғары оқу орындары мен жұмыс берушілердің тиімді өзара әрекеттесу тетіктері</vt:lpstr>
      <vt:lpstr>Презентация PowerPoint</vt:lpstr>
      <vt:lpstr>Презентация PowerPoint</vt:lpstr>
      <vt:lpstr>Презентация PowerPoint</vt:lpstr>
      <vt:lpstr>Презентация PowerPoint</vt:lpstr>
      <vt:lpstr>Дуалды оқытудың даму тарихы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Yelaman Abezhanov</dc:creator>
  <cp:lastModifiedBy>Users</cp:lastModifiedBy>
  <cp:revision>17</cp:revision>
  <dcterms:created xsi:type="dcterms:W3CDTF">2023-05-31T07:17:25Z</dcterms:created>
  <dcterms:modified xsi:type="dcterms:W3CDTF">2025-02-18T05:37:35Z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0x010100FE9AED4AFF95C444BE6683AD457FB4C2</vt:lpwstr>
  </property>
</Properties>
</file>